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9" r:id="rId4"/>
    <p:sldId id="271" r:id="rId5"/>
    <p:sldId id="261" r:id="rId6"/>
    <p:sldId id="262" r:id="rId7"/>
    <p:sldId id="263" r:id="rId8"/>
    <p:sldId id="265" r:id="rId9"/>
    <p:sldId id="266" r:id="rId10"/>
    <p:sldId id="268" r:id="rId11"/>
    <p:sldId id="269" r:id="rId12"/>
    <p:sldId id="273" r:id="rId13"/>
    <p:sldId id="27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1" d="100"/>
          <a:sy n="111" d="100"/>
        </p:scale>
        <p:origin x="56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289295949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CB0D69-CA39-448A-8739-230E194192AF}" type="datetimeFigureOut">
              <a:rPr lang="en-AU" smtClean="0"/>
              <a:t>27/4/20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1413660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809426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14613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324936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031414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773910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229326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8145319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286827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283568732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CB0D69-CA39-448A-8739-230E194192AF}" type="datetimeFigureOut">
              <a:rPr lang="en-AU" smtClean="0"/>
              <a:t>27/4/20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9310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CB0D69-CA39-448A-8739-230E194192AF}" type="datetimeFigureOut">
              <a:rPr lang="en-AU" smtClean="0"/>
              <a:t>27/4/20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657824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046632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962266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CCB0D69-CA39-448A-8739-230E194192AF}" type="datetimeFigureOut">
              <a:rPr lang="en-AU" smtClean="0"/>
              <a:t>27/4/20</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59956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CB0D69-CA39-448A-8739-230E194192AF}" type="datetimeFigureOut">
              <a:rPr lang="en-AU" smtClean="0"/>
              <a:t>27/4/20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7562232-4EF4-4E52-A00C-6065AF12102C}" type="slidenum">
              <a:rPr lang="en-AU" smtClean="0"/>
              <a:t>‹#›</a:t>
            </a:fld>
            <a:endParaRPr lang="en-AU"/>
          </a:p>
        </p:txBody>
      </p:sp>
    </p:spTree>
    <p:extLst>
      <p:ext uri="{BB962C8B-B14F-4D97-AF65-F5344CB8AC3E}">
        <p14:creationId xmlns:p14="http://schemas.microsoft.com/office/powerpoint/2010/main" val="395883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screen">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screen">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screen">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CCB0D69-CA39-448A-8739-230E194192AF}" type="datetimeFigureOut">
              <a:rPr lang="en-AU" smtClean="0"/>
              <a:t>27/4/20</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7562232-4EF4-4E52-A00C-6065AF12102C}" type="slidenum">
              <a:rPr lang="en-AU" smtClean="0"/>
              <a:t>‹#›</a:t>
            </a:fld>
            <a:endParaRPr lang="en-AU"/>
          </a:p>
        </p:txBody>
      </p:sp>
    </p:spTree>
    <p:extLst>
      <p:ext uri="{BB962C8B-B14F-4D97-AF65-F5344CB8AC3E}">
        <p14:creationId xmlns:p14="http://schemas.microsoft.com/office/powerpoint/2010/main" val="7953575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https://en.wikipedia.org/wiki/Popp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youtube.com/watch?v=NfFFzFiiVYM&amp;fbclid=IwAR2ZnFkQBh6hiuCUUMhsbK85HZqsRo4llgne30mufFuHLN94LcV-S344Dbo" TargetMode="External"/><Relationship Id="rId5" Type="http://schemas.openxmlformats.org/officeDocument/2006/relationships/image" Target="../media/image2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youtube.com/watch?v=B1Blw_hbp1o"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hyperlink" Target="https://www.deadlystory.com/page/culture/articles/anzac-day-2018" TargetMode="External"/><Relationship Id="rId2" Type="http://schemas.openxmlformats.org/officeDocument/2006/relationships/hyperlink" Target="https://www.thinglink.com/scene/529869198633992192" TargetMode="External"/><Relationship Id="rId1" Type="http://schemas.openxmlformats.org/officeDocument/2006/relationships/slideLayout" Target="../slideLayouts/slideLayout2.xml"/><Relationship Id="rId6" Type="http://schemas.openxmlformats.org/officeDocument/2006/relationships/hyperlink" Target="https://anzacportal.dva.gov.au/commemoration/commemoration-days/national-program/anzac-centenary" TargetMode="External"/><Relationship Id="rId5" Type="http://schemas.openxmlformats.org/officeDocument/2006/relationships/hyperlink" Target="https://nacchocommunique.com/tag/world-war-ii/" TargetMode="External"/><Relationship Id="rId4" Type="http://schemas.openxmlformats.org/officeDocument/2006/relationships/hyperlink" Target="https://www.reconciliation.org.au/wp-content/uploads/2017/11/Lets-talkRemembering-the-forgotten-Anzacs.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creativecommons.org/licenses/by/3.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www.deadlystory.com/page/culture/articles/anzac-day-2018" TargetMode="External"/><Relationship Id="rId5" Type="http://schemas.openxmlformats.org/officeDocument/2006/relationships/image" Target="../media/image10.jpeg"/><Relationship Id="rId4" Type="http://schemas.openxmlformats.org/officeDocument/2006/relationships/hyperlink" Target="https://www.flickr.com/photos/nzdefenceforce/171085415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eadlystory.com/page/culture/articles/anzac-day-2018/captain-reginald-walter-saunders"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hyperlink" Target="https://www.awm.gov.au/articles/second-world-war" TargetMode="Externa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www.awm.gov.au/learn/memorial-boxes/3/online-resources/walk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9nCYboIUq1o"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0F99DC1-EF7E-489C-B8E5-4729A6CAE7A2}"/>
              </a:ext>
            </a:extLst>
          </p:cNvPr>
          <p:cNvSpPr txBox="1"/>
          <p:nvPr/>
        </p:nvSpPr>
        <p:spPr>
          <a:xfrm>
            <a:off x="651261" y="337624"/>
            <a:ext cx="3342459" cy="4510811"/>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6000" dirty="0">
                <a:solidFill>
                  <a:schemeClr val="tx2"/>
                </a:solidFill>
                <a:latin typeface="+mj-lt"/>
                <a:ea typeface="+mj-ea"/>
                <a:cs typeface="+mj-cs"/>
              </a:rPr>
              <a:t>ANZAC DAY </a:t>
            </a:r>
          </a:p>
          <a:p>
            <a:pPr>
              <a:lnSpc>
                <a:spcPct val="90000"/>
              </a:lnSpc>
              <a:spcBef>
                <a:spcPct val="0"/>
              </a:spcBef>
              <a:spcAft>
                <a:spcPts val="600"/>
              </a:spcAft>
            </a:pPr>
            <a:r>
              <a:rPr lang="en-US" sz="6000" dirty="0">
                <a:solidFill>
                  <a:schemeClr val="tx2"/>
                </a:solidFill>
                <a:latin typeface="+mj-lt"/>
                <a:ea typeface="+mj-ea"/>
                <a:cs typeface="+mj-cs"/>
              </a:rPr>
              <a:t>2020</a:t>
            </a:r>
          </a:p>
          <a:p>
            <a:pPr>
              <a:lnSpc>
                <a:spcPct val="90000"/>
              </a:lnSpc>
              <a:spcBef>
                <a:spcPct val="0"/>
              </a:spcBef>
              <a:spcAft>
                <a:spcPts val="600"/>
              </a:spcAft>
            </a:pPr>
            <a:endParaRPr lang="en-US" sz="2400" dirty="0">
              <a:solidFill>
                <a:schemeClr val="tx2"/>
              </a:solidFill>
              <a:latin typeface="+mj-lt"/>
              <a:ea typeface="+mj-ea"/>
              <a:cs typeface="+mj-cs"/>
            </a:endParaRPr>
          </a:p>
          <a:p>
            <a:pPr>
              <a:lnSpc>
                <a:spcPct val="90000"/>
              </a:lnSpc>
              <a:spcBef>
                <a:spcPct val="0"/>
              </a:spcBef>
              <a:spcAft>
                <a:spcPts val="600"/>
              </a:spcAft>
            </a:pPr>
            <a:r>
              <a:rPr lang="en-US" sz="2400" dirty="0">
                <a:solidFill>
                  <a:schemeClr val="tx2"/>
                </a:solidFill>
                <a:latin typeface="+mj-lt"/>
                <a:ea typeface="+mj-ea"/>
                <a:cs typeface="+mj-cs"/>
              </a:rPr>
              <a:t>Remembering our Indigenous and Non-Indigenous  Servicemen and Women</a:t>
            </a:r>
          </a:p>
          <a:p>
            <a:pPr>
              <a:lnSpc>
                <a:spcPct val="90000"/>
              </a:lnSpc>
              <a:spcBef>
                <a:spcPct val="0"/>
              </a:spcBef>
              <a:spcAft>
                <a:spcPts val="600"/>
              </a:spcAft>
            </a:pPr>
            <a:endParaRPr lang="en-US" sz="2400" dirty="0">
              <a:solidFill>
                <a:schemeClr val="tx2"/>
              </a:solidFill>
              <a:latin typeface="+mj-lt"/>
              <a:ea typeface="+mj-ea"/>
              <a:cs typeface="+mj-cs"/>
            </a:endParaRPr>
          </a:p>
        </p:txBody>
      </p:sp>
      <p:pic>
        <p:nvPicPr>
          <p:cNvPr id="6" name="Picture 5" descr="A close up of a flower&#10;&#10;Description automatically generated">
            <a:extLst>
              <a:ext uri="{FF2B5EF4-FFF2-40B4-BE49-F238E27FC236}">
                <a16:creationId xmlns:a16="http://schemas.microsoft.com/office/drawing/2014/main" id="{2962ED3D-8CCC-4436-875C-07219137120F}"/>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645232" y="-1"/>
            <a:ext cx="3772716" cy="6857539"/>
          </a:xfrm>
          <a:prstGeom prst="rect">
            <a:avLst/>
          </a:prstGeom>
        </p:spPr>
      </p:pic>
      <p:pic>
        <p:nvPicPr>
          <p:cNvPr id="11" name="Picture 10">
            <a:extLst>
              <a:ext uri="{FF2B5EF4-FFF2-40B4-BE49-F238E27FC236}">
                <a16:creationId xmlns:a16="http://schemas.microsoft.com/office/drawing/2014/main" id="{AF58C34B-0630-468D-8AE9-1B1C9D7307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17950" y="10"/>
            <a:ext cx="3772511" cy="6857529"/>
          </a:xfrm>
          <a:prstGeom prst="rect">
            <a:avLst/>
          </a:prstGeom>
        </p:spPr>
      </p:pic>
      <p:sp>
        <p:nvSpPr>
          <p:cNvPr id="17" name="Rectangle 16">
            <a:extLst>
              <a:ext uri="{FF2B5EF4-FFF2-40B4-BE49-F238E27FC236}">
                <a16:creationId xmlns:a16="http://schemas.microsoft.com/office/drawing/2014/main" id="{4DAE9297-6745-44A7-B108-0F7D77825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TextBox 11">
            <a:extLst>
              <a:ext uri="{FF2B5EF4-FFF2-40B4-BE49-F238E27FC236}">
                <a16:creationId xmlns:a16="http://schemas.microsoft.com/office/drawing/2014/main" id="{D820A311-267D-4FDA-8400-88143DF33AF2}"/>
              </a:ext>
            </a:extLst>
          </p:cNvPr>
          <p:cNvSpPr txBox="1"/>
          <p:nvPr/>
        </p:nvSpPr>
        <p:spPr>
          <a:xfrm>
            <a:off x="451270" y="5241155"/>
            <a:ext cx="3993016" cy="521681"/>
          </a:xfrm>
          <a:prstGeom prst="rect">
            <a:avLst/>
          </a:prstGeom>
          <a:solidFill>
            <a:schemeClr val="accent3">
              <a:lumMod val="50000"/>
            </a:schemeClr>
          </a:solidFill>
        </p:spPr>
        <p:txBody>
          <a:bodyPr wrap="square" rtlCol="0">
            <a:spAutoFit/>
          </a:bodyPr>
          <a:lstStyle/>
          <a:p>
            <a:pPr lvl="0" algn="ctr" defTabSz="914400">
              <a:lnSpc>
                <a:spcPct val="90000"/>
              </a:lnSpc>
              <a:spcBef>
                <a:spcPct val="0"/>
              </a:spcBef>
              <a:spcAft>
                <a:spcPts val="600"/>
              </a:spcAft>
            </a:pPr>
            <a:r>
              <a:rPr lang="en-US" sz="3100" dirty="0">
                <a:solidFill>
                  <a:prstClr val="white"/>
                </a:solidFill>
              </a:rPr>
              <a:t>Lest We Forget</a:t>
            </a:r>
          </a:p>
        </p:txBody>
      </p:sp>
    </p:spTree>
    <p:extLst>
      <p:ext uri="{BB962C8B-B14F-4D97-AF65-F5344CB8AC3E}">
        <p14:creationId xmlns:p14="http://schemas.microsoft.com/office/powerpoint/2010/main" val="2029455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F1BFE1F-8CA1-4AAC-A327-9ABBB5F560CA}"/>
              </a:ext>
            </a:extLst>
          </p:cNvPr>
          <p:cNvSpPr txBox="1"/>
          <p:nvPr/>
        </p:nvSpPr>
        <p:spPr>
          <a:xfrm>
            <a:off x="648930" y="629266"/>
            <a:ext cx="6188190" cy="1622321"/>
          </a:xfrm>
          <a:prstGeom prst="rect">
            <a:avLst/>
          </a:prstGeom>
        </p:spPr>
        <p:txBody>
          <a:bodyPr vert="horz" lIns="91440" tIns="45720" rIns="91440" bIns="45720" rtlCol="0" anchor="t">
            <a:normAutofit/>
          </a:bodyPr>
          <a:lstStyle/>
          <a:p>
            <a:pPr>
              <a:spcBef>
                <a:spcPct val="0"/>
              </a:spcBef>
              <a:spcAft>
                <a:spcPts val="600"/>
              </a:spcAft>
            </a:pPr>
            <a:r>
              <a:rPr lang="en-US" sz="4200">
                <a:solidFill>
                  <a:srgbClr val="EBEBEB"/>
                </a:solidFill>
                <a:latin typeface="+mj-lt"/>
                <a:ea typeface="+mj-ea"/>
                <a:cs typeface="+mj-cs"/>
              </a:rPr>
              <a:t>Moving Forward</a:t>
            </a:r>
          </a:p>
        </p:txBody>
      </p:sp>
      <p:sp>
        <p:nvSpPr>
          <p:cNvPr id="5" name="TextBox 4">
            <a:extLst>
              <a:ext uri="{FF2B5EF4-FFF2-40B4-BE49-F238E27FC236}">
                <a16:creationId xmlns:a16="http://schemas.microsoft.com/office/drawing/2014/main" id="{799EB24F-118E-489F-955C-D05AD5972AEA}"/>
              </a:ext>
            </a:extLst>
          </p:cNvPr>
          <p:cNvSpPr txBox="1"/>
          <p:nvPr/>
        </p:nvSpPr>
        <p:spPr>
          <a:xfrm>
            <a:off x="514384" y="1531161"/>
            <a:ext cx="6188189" cy="4434776"/>
          </a:xfrm>
          <a:prstGeom prst="rect">
            <a:avLst/>
          </a:prstGeom>
        </p:spPr>
        <p:txBody>
          <a:bodyPr vert="horz" lIns="91440" tIns="45720" rIns="91440" bIns="45720" rtlCol="0">
            <a:normAutofit/>
          </a:bodyPr>
          <a:lstStyle/>
          <a:p>
            <a:pPr marR="0" lvl="0" fontAlgn="auto">
              <a:spcBef>
                <a:spcPts val="1000"/>
              </a:spcBef>
              <a:buClr>
                <a:schemeClr val="bg2">
                  <a:lumMod val="40000"/>
                  <a:lumOff val="60000"/>
                </a:schemeClr>
              </a:buClr>
              <a:buSzPct val="80000"/>
              <a:tabLst/>
              <a:defRPr/>
            </a:pPr>
            <a:r>
              <a:rPr kumimoji="0" lang="en-US" u="none" strike="noStrike" cap="none" spc="0" normalizeH="0" baseline="0" noProof="0" dirty="0">
                <a:ln>
                  <a:noFill/>
                </a:ln>
                <a:solidFill>
                  <a:srgbClr val="FFFFFF"/>
                </a:solidFill>
                <a:effectLst/>
                <a:uLnTx/>
                <a:uFillTx/>
                <a:latin typeface="+mj-lt"/>
                <a:ea typeface="+mj-ea"/>
                <a:cs typeface="+mj-cs"/>
              </a:rPr>
              <a:t>Today, we as a nation proudly </a:t>
            </a:r>
            <a:r>
              <a:rPr kumimoji="0" lang="en-US" u="none" strike="noStrike" cap="none" spc="0" normalizeH="0" baseline="0" noProof="0" dirty="0" err="1">
                <a:ln>
                  <a:noFill/>
                </a:ln>
                <a:solidFill>
                  <a:srgbClr val="FFFFFF"/>
                </a:solidFill>
                <a:effectLst/>
                <a:uLnTx/>
                <a:uFillTx/>
                <a:latin typeface="+mj-lt"/>
                <a:ea typeface="+mj-ea"/>
                <a:cs typeface="+mj-cs"/>
              </a:rPr>
              <a:t>recognise</a:t>
            </a:r>
            <a:r>
              <a:rPr kumimoji="0" lang="en-US" u="none" strike="noStrike" cap="none" spc="0" normalizeH="0" baseline="0" noProof="0" dirty="0">
                <a:ln>
                  <a:noFill/>
                </a:ln>
                <a:solidFill>
                  <a:srgbClr val="FFFFFF"/>
                </a:solidFill>
                <a:effectLst/>
                <a:uLnTx/>
                <a:uFillTx/>
                <a:latin typeface="+mj-lt"/>
                <a:ea typeface="+mj-ea"/>
                <a:cs typeface="+mj-cs"/>
              </a:rPr>
              <a:t> and celebrate the contribution of all indigenous and non-indigenous servicemen and women to our country.</a:t>
            </a:r>
          </a:p>
          <a:p>
            <a:pPr marL="0" marR="0" lvl="0" indent="-228600" fontAlgn="auto">
              <a:spcBef>
                <a:spcPts val="1000"/>
              </a:spcBef>
              <a:buClr>
                <a:schemeClr val="bg2">
                  <a:lumMod val="40000"/>
                  <a:lumOff val="60000"/>
                </a:schemeClr>
              </a:buClr>
              <a:buSzPct val="80000"/>
              <a:buFont typeface="Wingdings 3" charset="2"/>
              <a:buChar char=""/>
              <a:tabLst/>
              <a:defRPr/>
            </a:pPr>
            <a:endParaRPr lang="en-US" dirty="0">
              <a:solidFill>
                <a:srgbClr val="FFFFFF"/>
              </a:solidFill>
              <a:latin typeface="+mj-lt"/>
              <a:ea typeface="+mj-ea"/>
              <a:cs typeface="+mj-cs"/>
            </a:endParaRPr>
          </a:p>
          <a:p>
            <a:pPr lvl="0">
              <a:spcBef>
                <a:spcPts val="1000"/>
              </a:spcBef>
              <a:buClr>
                <a:schemeClr val="bg2">
                  <a:lumMod val="40000"/>
                  <a:lumOff val="60000"/>
                </a:schemeClr>
              </a:buClr>
              <a:buSzPct val="80000"/>
              <a:defRPr/>
            </a:pPr>
            <a:r>
              <a:rPr lang="en-US" dirty="0">
                <a:solidFill>
                  <a:srgbClr val="FFFFFF"/>
                </a:solidFill>
                <a:latin typeface="+mj-lt"/>
                <a:ea typeface="+mj-ea"/>
                <a:cs typeface="+mj-cs"/>
              </a:rPr>
              <a:t>The staff, students and families of St Columba’s Primary School </a:t>
            </a:r>
            <a:r>
              <a:rPr lang="en-US" dirty="0" err="1">
                <a:solidFill>
                  <a:srgbClr val="FFFFFF"/>
                </a:solidFill>
                <a:latin typeface="+mj-lt"/>
                <a:ea typeface="+mj-ea"/>
                <a:cs typeface="+mj-cs"/>
              </a:rPr>
              <a:t>honour</a:t>
            </a:r>
            <a:r>
              <a:rPr lang="en-US" dirty="0">
                <a:solidFill>
                  <a:srgbClr val="FFFFFF"/>
                </a:solidFill>
                <a:latin typeface="+mj-lt"/>
                <a:ea typeface="+mj-ea"/>
                <a:cs typeface="+mj-cs"/>
              </a:rPr>
              <a:t> the service and sacrifice of our original ANZACs, and the generations of Australian servicemen and women who have defended our values and freedoms, in wars, conflicts and peace operations.</a:t>
            </a:r>
          </a:p>
        </p:txBody>
      </p:sp>
      <p:pic>
        <p:nvPicPr>
          <p:cNvPr id="8" name="Picture 7">
            <a:extLst>
              <a:ext uri="{FF2B5EF4-FFF2-40B4-BE49-F238E27FC236}">
                <a16:creationId xmlns:a16="http://schemas.microsoft.com/office/drawing/2014/main" id="{82118514-72C9-4FE5-8425-00A90F17D0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6" name="Picture 5">
            <a:extLst>
              <a:ext uri="{FF2B5EF4-FFF2-40B4-BE49-F238E27FC236}">
                <a16:creationId xmlns:a16="http://schemas.microsoft.com/office/drawing/2014/main" id="{76CE0D8C-819A-4EC5-A9E4-15749ACEE04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
        <p:nvSpPr>
          <p:cNvPr id="2" name="TextBox 1">
            <a:extLst>
              <a:ext uri="{FF2B5EF4-FFF2-40B4-BE49-F238E27FC236}">
                <a16:creationId xmlns:a16="http://schemas.microsoft.com/office/drawing/2014/main" id="{6612BD4A-2E4C-4301-82A7-F71F73C8AEA9}"/>
              </a:ext>
            </a:extLst>
          </p:cNvPr>
          <p:cNvSpPr txBox="1"/>
          <p:nvPr/>
        </p:nvSpPr>
        <p:spPr>
          <a:xfrm>
            <a:off x="514384" y="4865174"/>
            <a:ext cx="6453809" cy="923330"/>
          </a:xfrm>
          <a:prstGeom prst="rect">
            <a:avLst/>
          </a:prstGeom>
          <a:noFill/>
        </p:spPr>
        <p:txBody>
          <a:bodyPr wrap="square" rtlCol="0">
            <a:spAutoFit/>
          </a:bodyPr>
          <a:lstStyle/>
          <a:p>
            <a:r>
              <a:rPr lang="en-US" dirty="0"/>
              <a:t>Watch the below clip featuring some well-known Australian artists </a:t>
            </a:r>
            <a:r>
              <a:rPr lang="en-US" dirty="0" err="1"/>
              <a:t>honouring</a:t>
            </a:r>
            <a:r>
              <a:rPr lang="en-US" dirty="0"/>
              <a:t> our Australian servicemen and women through a very moving song.</a:t>
            </a:r>
            <a:endParaRPr lang="en-AU" dirty="0"/>
          </a:p>
        </p:txBody>
      </p:sp>
      <p:pic>
        <p:nvPicPr>
          <p:cNvPr id="3" name="Picture 2">
            <a:extLst>
              <a:ext uri="{FF2B5EF4-FFF2-40B4-BE49-F238E27FC236}">
                <a16:creationId xmlns:a16="http://schemas.microsoft.com/office/drawing/2014/main" id="{343C9FC7-3D61-4F73-9C2D-8E4A40D292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6733" y="5767069"/>
            <a:ext cx="1854552" cy="923330"/>
          </a:xfrm>
          <a:prstGeom prst="rect">
            <a:avLst/>
          </a:prstGeom>
        </p:spPr>
      </p:pic>
      <p:pic>
        <p:nvPicPr>
          <p:cNvPr id="4" name="Picture 3">
            <a:hlinkClick r:id="rId6"/>
            <a:extLst>
              <a:ext uri="{FF2B5EF4-FFF2-40B4-BE49-F238E27FC236}">
                <a16:creationId xmlns:a16="http://schemas.microsoft.com/office/drawing/2014/main" id="{0CF7D0C0-90FF-4735-ACB0-17AA77E7C8FB}"/>
              </a:ext>
            </a:extLst>
          </p:cNvPr>
          <p:cNvPicPr>
            <a:picLocks noChangeAspect="1"/>
          </p:cNvPicPr>
          <p:nvPr/>
        </p:nvPicPr>
        <p:blipFill>
          <a:blip r:embed="rId7"/>
          <a:stretch>
            <a:fillRect/>
          </a:stretch>
        </p:blipFill>
        <p:spPr>
          <a:xfrm>
            <a:off x="4776472" y="6178549"/>
            <a:ext cx="719390" cy="475529"/>
          </a:xfrm>
          <a:prstGeom prst="rect">
            <a:avLst/>
          </a:prstGeom>
        </p:spPr>
      </p:pic>
    </p:spTree>
    <p:extLst>
      <p:ext uri="{BB962C8B-B14F-4D97-AF65-F5344CB8AC3E}">
        <p14:creationId xmlns:p14="http://schemas.microsoft.com/office/powerpoint/2010/main" val="3598866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8C1CF5-20EE-40EF-9E22-75F1E09EFA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98157" y="169815"/>
            <a:ext cx="1915651" cy="2157265"/>
          </a:xfrm>
          <a:prstGeom prst="rect">
            <a:avLst/>
          </a:prstGeom>
        </p:spPr>
      </p:pic>
      <p:pic>
        <p:nvPicPr>
          <p:cNvPr id="7" name="Picture 6">
            <a:extLst>
              <a:ext uri="{FF2B5EF4-FFF2-40B4-BE49-F238E27FC236}">
                <a16:creationId xmlns:a16="http://schemas.microsoft.com/office/drawing/2014/main" id="{FDA84C4A-FB58-455A-9359-BB370C237A39}"/>
              </a:ext>
            </a:extLst>
          </p:cNvPr>
          <p:cNvPicPr>
            <a:picLocks noChangeAspect="1"/>
          </p:cNvPicPr>
          <p:nvPr/>
        </p:nvPicPr>
        <p:blipFill>
          <a:blip r:embed="rId3"/>
          <a:stretch>
            <a:fillRect/>
          </a:stretch>
        </p:blipFill>
        <p:spPr>
          <a:xfrm>
            <a:off x="6325360" y="183266"/>
            <a:ext cx="3530528" cy="2294843"/>
          </a:xfrm>
          <a:prstGeom prst="rect">
            <a:avLst/>
          </a:prstGeom>
        </p:spPr>
      </p:pic>
      <p:pic>
        <p:nvPicPr>
          <p:cNvPr id="8" name="Picture 7">
            <a:extLst>
              <a:ext uri="{FF2B5EF4-FFF2-40B4-BE49-F238E27FC236}">
                <a16:creationId xmlns:a16="http://schemas.microsoft.com/office/drawing/2014/main" id="{23AECB3F-8C31-442A-862C-5D4600BD74E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5529" y="2585107"/>
            <a:ext cx="3807855" cy="2089301"/>
          </a:xfrm>
          <a:prstGeom prst="rect">
            <a:avLst/>
          </a:prstGeom>
        </p:spPr>
      </p:pic>
      <p:pic>
        <p:nvPicPr>
          <p:cNvPr id="9" name="Picture 8">
            <a:extLst>
              <a:ext uri="{FF2B5EF4-FFF2-40B4-BE49-F238E27FC236}">
                <a16:creationId xmlns:a16="http://schemas.microsoft.com/office/drawing/2014/main" id="{42632BDE-A509-4009-A813-553FAA948C4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44638" y="4725114"/>
            <a:ext cx="2945986" cy="1804401"/>
          </a:xfrm>
          <a:prstGeom prst="rect">
            <a:avLst/>
          </a:prstGeom>
        </p:spPr>
      </p:pic>
      <p:pic>
        <p:nvPicPr>
          <p:cNvPr id="10" name="Picture 9">
            <a:extLst>
              <a:ext uri="{FF2B5EF4-FFF2-40B4-BE49-F238E27FC236}">
                <a16:creationId xmlns:a16="http://schemas.microsoft.com/office/drawing/2014/main" id="{8707811E-ECF5-41A8-86E5-26A86F6B63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29890" y="258865"/>
            <a:ext cx="2909916" cy="2234491"/>
          </a:xfrm>
          <a:prstGeom prst="rect">
            <a:avLst/>
          </a:prstGeom>
        </p:spPr>
      </p:pic>
      <p:pic>
        <p:nvPicPr>
          <p:cNvPr id="11" name="Picture 10">
            <a:extLst>
              <a:ext uri="{FF2B5EF4-FFF2-40B4-BE49-F238E27FC236}">
                <a16:creationId xmlns:a16="http://schemas.microsoft.com/office/drawing/2014/main" id="{53C3AAA7-5220-4ACB-972C-BE1E396C3CF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558223" y="245840"/>
            <a:ext cx="2524868" cy="2334734"/>
          </a:xfrm>
          <a:prstGeom prst="rect">
            <a:avLst/>
          </a:prstGeom>
        </p:spPr>
      </p:pic>
      <p:pic>
        <p:nvPicPr>
          <p:cNvPr id="12" name="Picture 11">
            <a:extLst>
              <a:ext uri="{FF2B5EF4-FFF2-40B4-BE49-F238E27FC236}">
                <a16:creationId xmlns:a16="http://schemas.microsoft.com/office/drawing/2014/main" id="{E0B9E0C9-14BF-4D23-9615-B27B2F992E9D}"/>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142757" y="2789585"/>
            <a:ext cx="2909916" cy="1573348"/>
          </a:xfrm>
          <a:prstGeom prst="rect">
            <a:avLst/>
          </a:prstGeom>
        </p:spPr>
      </p:pic>
      <p:pic>
        <p:nvPicPr>
          <p:cNvPr id="17" name="Picture 16">
            <a:extLst>
              <a:ext uri="{FF2B5EF4-FFF2-40B4-BE49-F238E27FC236}">
                <a16:creationId xmlns:a16="http://schemas.microsoft.com/office/drawing/2014/main" id="{3EB90A3E-DA45-44C9-AE67-13955AD59B2A}"/>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0173" y="2789585"/>
            <a:ext cx="4699728" cy="3674098"/>
          </a:xfrm>
          <a:prstGeom prst="rect">
            <a:avLst/>
          </a:prstGeom>
        </p:spPr>
      </p:pic>
      <p:pic>
        <p:nvPicPr>
          <p:cNvPr id="18" name="Picture 17">
            <a:extLst>
              <a:ext uri="{FF2B5EF4-FFF2-40B4-BE49-F238E27FC236}">
                <a16:creationId xmlns:a16="http://schemas.microsoft.com/office/drawing/2014/main" id="{72259338-C674-40BC-9627-104A36ADEBC8}"/>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755984" y="4825437"/>
            <a:ext cx="2684345" cy="1704078"/>
          </a:xfrm>
          <a:prstGeom prst="rect">
            <a:avLst/>
          </a:prstGeom>
        </p:spPr>
      </p:pic>
    </p:spTree>
    <p:extLst>
      <p:ext uri="{BB962C8B-B14F-4D97-AF65-F5344CB8AC3E}">
        <p14:creationId xmlns:p14="http://schemas.microsoft.com/office/powerpoint/2010/main" val="4180827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E0EFFB5B-32CD-4E06-BF28-A452725A825D}"/>
              </a:ext>
            </a:extLst>
          </p:cNvPr>
          <p:cNvPicPr>
            <a:picLocks noChangeAspect="1"/>
          </p:cNvPicPr>
          <p:nvPr/>
        </p:nvPicPr>
        <p:blipFill>
          <a:blip r:embed="rId3"/>
          <a:stretch>
            <a:fillRect/>
          </a:stretch>
        </p:blipFill>
        <p:spPr>
          <a:xfrm>
            <a:off x="457202" y="371719"/>
            <a:ext cx="3683111" cy="2136205"/>
          </a:xfrm>
          <a:prstGeom prst="rect">
            <a:avLst/>
          </a:prstGeom>
        </p:spPr>
      </p:pic>
      <p:pic>
        <p:nvPicPr>
          <p:cNvPr id="7" name="Picture 6" descr="A close up of a flower&#10;&#10;Description automatically generated">
            <a:extLst>
              <a:ext uri="{FF2B5EF4-FFF2-40B4-BE49-F238E27FC236}">
                <a16:creationId xmlns:a16="http://schemas.microsoft.com/office/drawing/2014/main" id="{74FD10A4-BAB3-4EAA-8538-A9FF0DF01770}"/>
              </a:ext>
            </a:extLst>
          </p:cNvPr>
          <p:cNvPicPr>
            <a:picLocks noChangeAspect="1"/>
          </p:cNvPicPr>
          <p:nvPr/>
        </p:nvPicPr>
        <p:blipFill>
          <a:blip r:embed="rId4"/>
          <a:stretch>
            <a:fillRect/>
          </a:stretch>
        </p:blipFill>
        <p:spPr>
          <a:xfrm>
            <a:off x="4967585" y="313080"/>
            <a:ext cx="2169564" cy="2262279"/>
          </a:xfrm>
          <a:prstGeom prst="rect">
            <a:avLst/>
          </a:prstGeom>
        </p:spPr>
      </p:pic>
      <p:sp>
        <p:nvSpPr>
          <p:cNvPr id="13" name="Rectangle 12">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91440"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0F0104-75C2-4309-81A0-6246F75E8B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1906" y="3906452"/>
            <a:ext cx="6839378" cy="1585246"/>
          </a:xfrm>
          <a:prstGeom prst="rect">
            <a:avLst/>
          </a:prstGeom>
        </p:spPr>
      </p:pic>
      <p:sp>
        <p:nvSpPr>
          <p:cNvPr id="17" name="Rectangle 16">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flower&#10;&#10;Description automatically generated">
            <a:extLst>
              <a:ext uri="{FF2B5EF4-FFF2-40B4-BE49-F238E27FC236}">
                <a16:creationId xmlns:a16="http://schemas.microsoft.com/office/drawing/2014/main" id="{FDBF99D9-9AD6-4847-96FC-D2E9BC7B36A3}"/>
              </a:ext>
            </a:extLst>
          </p:cNvPr>
          <p:cNvPicPr>
            <a:picLocks noChangeAspect="1"/>
          </p:cNvPicPr>
          <p:nvPr/>
        </p:nvPicPr>
        <p:blipFill>
          <a:blip r:embed="rId4"/>
          <a:stretch>
            <a:fillRect/>
          </a:stretch>
        </p:blipFill>
        <p:spPr>
          <a:xfrm>
            <a:off x="8048440" y="321735"/>
            <a:ext cx="3177018" cy="3312786"/>
          </a:xfrm>
          <a:prstGeom prst="rect">
            <a:avLst/>
          </a:prstGeom>
        </p:spPr>
      </p:pic>
      <p:sp>
        <p:nvSpPr>
          <p:cNvPr id="19" name="Rectangle 18">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9C31556-352B-4BEA-AE06-610E87322EF0}"/>
              </a:ext>
            </a:extLst>
          </p:cNvPr>
          <p:cNvSpPr txBox="1"/>
          <p:nvPr/>
        </p:nvSpPr>
        <p:spPr>
          <a:xfrm>
            <a:off x="8752310" y="4668583"/>
            <a:ext cx="2345634" cy="1631216"/>
          </a:xfrm>
          <a:prstGeom prst="rect">
            <a:avLst/>
          </a:prstGeom>
          <a:solidFill>
            <a:schemeClr val="bg1"/>
          </a:solidFill>
        </p:spPr>
        <p:txBody>
          <a:bodyPr wrap="square" rtlCol="0">
            <a:spAutoFit/>
          </a:bodyPr>
          <a:lstStyle/>
          <a:p>
            <a:pPr algn="ctr"/>
            <a:r>
              <a:rPr lang="en-US" sz="1600" b="1" dirty="0"/>
              <a:t>Click on the above Anzac Day image to listen to </a:t>
            </a:r>
          </a:p>
          <a:p>
            <a:pPr algn="ctr"/>
            <a:r>
              <a:rPr lang="en-US" sz="1600" b="1" dirty="0"/>
              <a:t>‘The Last Post’ </a:t>
            </a:r>
          </a:p>
          <a:p>
            <a:endParaRPr lang="en-US" dirty="0"/>
          </a:p>
          <a:p>
            <a:endParaRPr lang="en-US" dirty="0"/>
          </a:p>
        </p:txBody>
      </p:sp>
      <p:pic>
        <p:nvPicPr>
          <p:cNvPr id="9" name="Picture 8">
            <a:hlinkClick r:id="rId2"/>
            <a:extLst>
              <a:ext uri="{FF2B5EF4-FFF2-40B4-BE49-F238E27FC236}">
                <a16:creationId xmlns:a16="http://schemas.microsoft.com/office/drawing/2014/main" id="{4C589C3E-FCC2-4391-AA58-3C5FF4EB013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6667" y="2213113"/>
            <a:ext cx="721157" cy="472380"/>
          </a:xfrm>
          <a:prstGeom prst="rect">
            <a:avLst/>
          </a:prstGeom>
        </p:spPr>
      </p:pic>
    </p:spTree>
    <p:extLst>
      <p:ext uri="{BB962C8B-B14F-4D97-AF65-F5344CB8AC3E}">
        <p14:creationId xmlns:p14="http://schemas.microsoft.com/office/powerpoint/2010/main" val="252858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AFA0E-B420-4FD9-AC39-C185D30592DB}"/>
              </a:ext>
            </a:extLst>
          </p:cNvPr>
          <p:cNvSpPr>
            <a:spLocks noGrp="1"/>
          </p:cNvSpPr>
          <p:nvPr>
            <p:ph type="title"/>
          </p:nvPr>
        </p:nvSpPr>
        <p:spPr/>
        <p:txBody>
          <a:bodyPr/>
          <a:lstStyle/>
          <a:p>
            <a:r>
              <a:rPr lang="en-US" dirty="0"/>
              <a:t>Acknowledgements</a:t>
            </a:r>
            <a:endParaRPr lang="en-AU" dirty="0"/>
          </a:p>
        </p:txBody>
      </p:sp>
      <p:sp>
        <p:nvSpPr>
          <p:cNvPr id="4" name="TextBox 3">
            <a:extLst>
              <a:ext uri="{FF2B5EF4-FFF2-40B4-BE49-F238E27FC236}">
                <a16:creationId xmlns:a16="http://schemas.microsoft.com/office/drawing/2014/main" id="{9FDC38AD-4919-497B-9DF9-E518968A2F63}"/>
              </a:ext>
            </a:extLst>
          </p:cNvPr>
          <p:cNvSpPr txBox="1"/>
          <p:nvPr/>
        </p:nvSpPr>
        <p:spPr>
          <a:xfrm>
            <a:off x="185530" y="2279374"/>
            <a:ext cx="11264347" cy="3924151"/>
          </a:xfrm>
          <a:prstGeom prst="rect">
            <a:avLst/>
          </a:prstGeom>
          <a:noFill/>
        </p:spPr>
        <p:txBody>
          <a:bodyPr wrap="square" rtlCol="0">
            <a:spAutoFit/>
          </a:bodyPr>
          <a:lstStyle/>
          <a:p>
            <a:r>
              <a:rPr lang="en-US" sz="1400" dirty="0" err="1"/>
              <a:t>Naccho</a:t>
            </a:r>
            <a:r>
              <a:rPr lang="en-US" sz="1400" dirty="0"/>
              <a:t> Aboriginal Health News Alerts</a:t>
            </a:r>
          </a:p>
          <a:p>
            <a:endParaRPr lang="en-US" sz="800" dirty="0"/>
          </a:p>
          <a:p>
            <a:r>
              <a:rPr lang="en-US" sz="1400" dirty="0"/>
              <a:t>The Anzac Centenary national program</a:t>
            </a:r>
          </a:p>
          <a:p>
            <a:endParaRPr lang="en-US" sz="800" dirty="0"/>
          </a:p>
          <a:p>
            <a:r>
              <a:rPr lang="en-US" sz="1400" dirty="0"/>
              <a:t>Australian Peacekeepers    </a:t>
            </a:r>
            <a:r>
              <a:rPr lang="en-AU" sz="1200" dirty="0">
                <a:hlinkClick r:id="rId2"/>
              </a:rPr>
              <a:t>https://www.thinglink.com/scene/529869198633992192</a:t>
            </a:r>
            <a:endParaRPr lang="en-AU" sz="1200" dirty="0"/>
          </a:p>
          <a:p>
            <a:endParaRPr lang="en-AU" sz="800" dirty="0"/>
          </a:p>
          <a:p>
            <a:r>
              <a:rPr lang="en-AU" sz="1400" dirty="0"/>
              <a:t>Deadly Story </a:t>
            </a:r>
            <a:r>
              <a:rPr lang="en-AU" sz="1200" dirty="0">
                <a:hlinkClick r:id="rId3"/>
              </a:rPr>
              <a:t>https://www.deadlystory.com/page/culture/articles/anzac-day-2018</a:t>
            </a:r>
            <a:endParaRPr lang="en-AU" sz="1200" dirty="0"/>
          </a:p>
          <a:p>
            <a:endParaRPr lang="en-AU" sz="800" dirty="0"/>
          </a:p>
          <a:p>
            <a:r>
              <a:rPr lang="en-AU" sz="1400" dirty="0"/>
              <a:t>Bush Tv: Untold Stories WW1 </a:t>
            </a:r>
            <a:r>
              <a:rPr lang="en-AU" sz="1200" dirty="0">
                <a:hlinkClick r:id="rId3"/>
              </a:rPr>
              <a:t>https://www.deadlystory.com/page/culture/articles/anzac-day-2018</a:t>
            </a:r>
            <a:endParaRPr lang="en-AU" sz="1200" dirty="0"/>
          </a:p>
          <a:p>
            <a:endParaRPr lang="en-AU" sz="800" dirty="0"/>
          </a:p>
          <a:p>
            <a:r>
              <a:rPr lang="en-AU" sz="1400" dirty="0"/>
              <a:t>Let’s Talk: Reconciliation Australia </a:t>
            </a:r>
            <a:r>
              <a:rPr lang="en-AU" sz="1200" dirty="0">
                <a:hlinkClick r:id="rId4"/>
              </a:rPr>
              <a:t>https://www.reconciliation.org.au/wp-content/uploads/2017/11/Lets-talkRemembering-the-forgotten-Anzacs.pdf</a:t>
            </a:r>
            <a:endParaRPr lang="en-AU" sz="1200" dirty="0"/>
          </a:p>
          <a:p>
            <a:endParaRPr lang="en-AU" sz="900" dirty="0"/>
          </a:p>
          <a:p>
            <a:r>
              <a:rPr lang="en-US" sz="1400" dirty="0"/>
              <a:t>Australian War Memorial </a:t>
            </a:r>
            <a:r>
              <a:rPr lang="en-US" sz="1200" u="sng" dirty="0">
                <a:solidFill>
                  <a:schemeClr val="bg2">
                    <a:lumMod val="60000"/>
                    <a:lumOff val="40000"/>
                  </a:schemeClr>
                </a:solidFill>
              </a:rPr>
              <a:t>https://www.awm.gov.au/learn/memorial-boxes/3/online-resources/walker </a:t>
            </a:r>
          </a:p>
          <a:p>
            <a:endParaRPr lang="en-AU" sz="1200" dirty="0"/>
          </a:p>
          <a:p>
            <a:endParaRPr lang="en-AU" sz="800" dirty="0"/>
          </a:p>
          <a:p>
            <a:endParaRPr lang="en-AU" sz="1400" dirty="0"/>
          </a:p>
          <a:p>
            <a:r>
              <a:rPr lang="en-AU" sz="1400" dirty="0"/>
              <a:t>Presentation By: Danielle Shaw </a:t>
            </a:r>
          </a:p>
          <a:p>
            <a:r>
              <a:rPr lang="en-AU" sz="1400" dirty="0"/>
              <a:t>Aboriginal and Torres Strait Island Teacher</a:t>
            </a:r>
          </a:p>
          <a:p>
            <a:r>
              <a:rPr lang="en-AU" sz="1400" dirty="0"/>
              <a:t>St Columba’s Primary School, Adamstown. </a:t>
            </a:r>
          </a:p>
          <a:p>
            <a:r>
              <a:rPr lang="en-AU" sz="1400" dirty="0">
                <a:solidFill>
                  <a:srgbClr val="00B0F0"/>
                </a:solidFill>
              </a:rPr>
              <a:t>danielle.shaw@mn.catholic.edu.au</a:t>
            </a:r>
          </a:p>
        </p:txBody>
      </p:sp>
      <p:sp>
        <p:nvSpPr>
          <p:cNvPr id="5" name="Rectangle 4">
            <a:extLst>
              <a:ext uri="{FF2B5EF4-FFF2-40B4-BE49-F238E27FC236}">
                <a16:creationId xmlns:a16="http://schemas.microsoft.com/office/drawing/2014/main" id="{C37C8D1C-165F-44E6-BA1E-793F40B0912A}"/>
              </a:ext>
            </a:extLst>
          </p:cNvPr>
          <p:cNvSpPr/>
          <p:nvPr/>
        </p:nvSpPr>
        <p:spPr>
          <a:xfrm>
            <a:off x="3630325" y="2279374"/>
            <a:ext cx="3757760" cy="276999"/>
          </a:xfrm>
          <a:prstGeom prst="rect">
            <a:avLst/>
          </a:prstGeom>
        </p:spPr>
        <p:txBody>
          <a:bodyPr wrap="none">
            <a:spAutoFit/>
          </a:bodyPr>
          <a:lstStyle/>
          <a:p>
            <a:r>
              <a:rPr lang="en-AU" sz="1200" dirty="0">
                <a:hlinkClick r:id="rId5"/>
              </a:rPr>
              <a:t>https://nacchocommunique.com/tag/world-war-ii/</a:t>
            </a:r>
            <a:endParaRPr lang="en-AU" sz="1200" dirty="0"/>
          </a:p>
        </p:txBody>
      </p:sp>
      <p:sp>
        <p:nvSpPr>
          <p:cNvPr id="6" name="Rectangle 5">
            <a:extLst>
              <a:ext uri="{FF2B5EF4-FFF2-40B4-BE49-F238E27FC236}">
                <a16:creationId xmlns:a16="http://schemas.microsoft.com/office/drawing/2014/main" id="{3B898FC0-9F32-425C-BC93-A57E44E01D4C}"/>
              </a:ext>
            </a:extLst>
          </p:cNvPr>
          <p:cNvSpPr/>
          <p:nvPr/>
        </p:nvSpPr>
        <p:spPr>
          <a:xfrm>
            <a:off x="3630325" y="2556373"/>
            <a:ext cx="8123583" cy="276999"/>
          </a:xfrm>
          <a:prstGeom prst="rect">
            <a:avLst/>
          </a:prstGeom>
        </p:spPr>
        <p:txBody>
          <a:bodyPr wrap="square">
            <a:spAutoFit/>
          </a:bodyPr>
          <a:lstStyle/>
          <a:p>
            <a:r>
              <a:rPr lang="en-AU" sz="1200" dirty="0">
                <a:hlinkClick r:id="rId6"/>
              </a:rPr>
              <a:t>https://anzacportal.dva.gov.au/commemoration/commemoration-days/national-program/anzac-centenary</a:t>
            </a:r>
            <a:endParaRPr lang="en-AU" sz="1200" dirty="0"/>
          </a:p>
        </p:txBody>
      </p:sp>
    </p:spTree>
    <p:extLst>
      <p:ext uri="{BB962C8B-B14F-4D97-AF65-F5344CB8AC3E}">
        <p14:creationId xmlns:p14="http://schemas.microsoft.com/office/powerpoint/2010/main" val="3061380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A06B556-305D-4AC8-93A8-D8B27AD8065E}"/>
              </a:ext>
            </a:extLst>
          </p:cNvPr>
          <p:cNvSpPr>
            <a:spLocks noGrp="1"/>
          </p:cNvSpPr>
          <p:nvPr>
            <p:ph idx="1"/>
          </p:nvPr>
        </p:nvSpPr>
        <p:spPr>
          <a:xfrm>
            <a:off x="331305" y="1325721"/>
            <a:ext cx="4473809" cy="2703443"/>
          </a:xfrm>
          <a:solidFill>
            <a:schemeClr val="bg2">
              <a:lumMod val="75000"/>
            </a:schemeClr>
          </a:solidFill>
        </p:spPr>
        <p:txBody>
          <a:bodyPr>
            <a:normAutofit/>
          </a:bodyPr>
          <a:lstStyle/>
          <a:p>
            <a:pPr marL="0" indent="0">
              <a:buNone/>
            </a:pPr>
            <a:endParaRPr lang="en-US" sz="1100" dirty="0"/>
          </a:p>
          <a:p>
            <a:pPr marL="0" indent="0">
              <a:buNone/>
            </a:pPr>
            <a:r>
              <a:rPr lang="en-US" dirty="0"/>
              <a:t>We acknowledge the traditional custodians of this land and pay our respects to the elders both past, present and future for they hold the memories, the traditions, the culture and hope of their people.</a:t>
            </a:r>
          </a:p>
        </p:txBody>
      </p:sp>
      <p:pic>
        <p:nvPicPr>
          <p:cNvPr id="6" name="Picture 5">
            <a:extLst>
              <a:ext uri="{FF2B5EF4-FFF2-40B4-BE49-F238E27FC236}">
                <a16:creationId xmlns:a16="http://schemas.microsoft.com/office/drawing/2014/main" id="{A607FC6D-362B-4E37-B0E2-F0B7B89C8C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19885" y="424610"/>
            <a:ext cx="5602408" cy="6304432"/>
          </a:xfrm>
          <a:prstGeom prst="rect">
            <a:avLst/>
          </a:prstGeom>
          <a:ln>
            <a:noFill/>
          </a:ln>
          <a:effectLst>
            <a:outerShdw blurRad="76200" dist="63500" dir="5040000" algn="tl" rotWithShape="0">
              <a:srgbClr val="000000">
                <a:alpha val="41000"/>
              </a:srgbClr>
            </a:outerShdw>
          </a:effectLst>
        </p:spPr>
      </p:pic>
      <p:sp>
        <p:nvSpPr>
          <p:cNvPr id="5" name="TextBox 4">
            <a:extLst>
              <a:ext uri="{FF2B5EF4-FFF2-40B4-BE49-F238E27FC236}">
                <a16:creationId xmlns:a16="http://schemas.microsoft.com/office/drawing/2014/main" id="{C00B8337-754D-45DC-BAD9-2CB1D746FEC1}"/>
              </a:ext>
            </a:extLst>
          </p:cNvPr>
          <p:cNvSpPr txBox="1"/>
          <p:nvPr/>
        </p:nvSpPr>
        <p:spPr>
          <a:xfrm>
            <a:off x="6972116" y="3186644"/>
            <a:ext cx="5219884" cy="1200329"/>
          </a:xfrm>
          <a:prstGeom prst="rect">
            <a:avLst/>
          </a:prstGeom>
          <a:solidFill>
            <a:schemeClr val="bg1"/>
          </a:solidFill>
        </p:spPr>
        <p:txBody>
          <a:bodyPr wrap="square" rtlCol="0">
            <a:spAutoFit/>
          </a:bodyPr>
          <a:lstStyle/>
          <a:p>
            <a:pPr>
              <a:spcAft>
                <a:spcPts val="600"/>
              </a:spcAft>
            </a:pPr>
            <a:r>
              <a:rPr lang="en-US" dirty="0"/>
              <a:t>WARNING: Aboriginal and Torres Strait Islander people are advised that the following contains images and voices of  deceased persons</a:t>
            </a:r>
            <a:endParaRPr lang="en-AU" dirty="0"/>
          </a:p>
        </p:txBody>
      </p:sp>
    </p:spTree>
    <p:extLst>
      <p:ext uri="{BB962C8B-B14F-4D97-AF65-F5344CB8AC3E}">
        <p14:creationId xmlns:p14="http://schemas.microsoft.com/office/powerpoint/2010/main" val="3546727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5138784-F778-481C-BF36-C966E3AE4835}"/>
              </a:ext>
            </a:extLst>
          </p:cNvPr>
          <p:cNvSpPr>
            <a:spLocks noGrp="1"/>
          </p:cNvSpPr>
          <p:nvPr>
            <p:ph type="title"/>
          </p:nvPr>
        </p:nvSpPr>
        <p:spPr>
          <a:xfrm>
            <a:off x="648930" y="629266"/>
            <a:ext cx="6188190" cy="1622321"/>
          </a:xfrm>
        </p:spPr>
        <p:txBody>
          <a:bodyPr>
            <a:normAutofit/>
          </a:bodyPr>
          <a:lstStyle/>
          <a:p>
            <a:r>
              <a:rPr lang="en-US" dirty="0">
                <a:solidFill>
                  <a:srgbClr val="EBEBEB"/>
                </a:solidFill>
              </a:rPr>
              <a:t>Our Anzac History</a:t>
            </a:r>
            <a:endParaRPr lang="en-AU" dirty="0">
              <a:solidFill>
                <a:srgbClr val="EBEBEB"/>
              </a:solidFill>
            </a:endParaRPr>
          </a:p>
        </p:txBody>
      </p:sp>
      <p:sp>
        <p:nvSpPr>
          <p:cNvPr id="3" name="Content Placeholder 2">
            <a:extLst>
              <a:ext uri="{FF2B5EF4-FFF2-40B4-BE49-F238E27FC236}">
                <a16:creationId xmlns:a16="http://schemas.microsoft.com/office/drawing/2014/main" id="{82892683-DE93-47AE-95DA-7C779F7817B0}"/>
              </a:ext>
            </a:extLst>
          </p:cNvPr>
          <p:cNvSpPr>
            <a:spLocks noGrp="1"/>
          </p:cNvSpPr>
          <p:nvPr>
            <p:ph idx="1"/>
          </p:nvPr>
        </p:nvSpPr>
        <p:spPr>
          <a:xfrm>
            <a:off x="648930" y="1603718"/>
            <a:ext cx="6188189" cy="4620102"/>
          </a:xfrm>
        </p:spPr>
        <p:txBody>
          <a:bodyPr>
            <a:normAutofit/>
          </a:bodyPr>
          <a:lstStyle/>
          <a:p>
            <a:pPr marL="0" indent="0">
              <a:lnSpc>
                <a:spcPct val="90000"/>
              </a:lnSpc>
              <a:buNone/>
            </a:pPr>
            <a:r>
              <a:rPr lang="en-US" sz="1800" dirty="0">
                <a:solidFill>
                  <a:srgbClr val="FFFFFF"/>
                </a:solidFill>
              </a:rPr>
              <a:t>Since 1916, Australians have proudly celebrated ANZAC day held each year on 25 April. This date marks the anniversary of the first military action fought by Australia and New Zealand, at Gallipoli (Turkey) during World War 1 in 1915. </a:t>
            </a:r>
          </a:p>
          <a:p>
            <a:pPr marL="0" indent="0">
              <a:lnSpc>
                <a:spcPct val="90000"/>
              </a:lnSpc>
              <a:buNone/>
            </a:pPr>
            <a:endParaRPr lang="en-US" sz="1800" dirty="0">
              <a:solidFill>
                <a:srgbClr val="FFFFFF"/>
              </a:solidFill>
            </a:endParaRPr>
          </a:p>
          <a:p>
            <a:pPr marL="0" indent="0">
              <a:lnSpc>
                <a:spcPct val="90000"/>
              </a:lnSpc>
              <a:buNone/>
            </a:pPr>
            <a:r>
              <a:rPr lang="en-US" sz="1800" dirty="0">
                <a:solidFill>
                  <a:srgbClr val="FFFFFF"/>
                </a:solidFill>
              </a:rPr>
              <a:t>Over the years, the rituals and observances held each ANZAC day have developed into what they are today – including the dawn service, marches, memorials and more. The day has also become a commemoration of all wars Australia has participated in and a time to reflect on war and its legacy.</a:t>
            </a:r>
          </a:p>
          <a:p>
            <a:pPr marL="0" indent="0">
              <a:lnSpc>
                <a:spcPct val="90000"/>
              </a:lnSpc>
              <a:buNone/>
            </a:pPr>
            <a:endParaRPr lang="en-US" sz="1800" dirty="0">
              <a:solidFill>
                <a:srgbClr val="FFFFFF"/>
              </a:solidFill>
            </a:endParaRPr>
          </a:p>
          <a:p>
            <a:pPr marL="0" indent="0">
              <a:lnSpc>
                <a:spcPct val="90000"/>
              </a:lnSpc>
              <a:buNone/>
            </a:pPr>
            <a:r>
              <a:rPr lang="en-US" sz="1800" dirty="0">
                <a:solidFill>
                  <a:srgbClr val="FFFFFF"/>
                </a:solidFill>
              </a:rPr>
              <a:t>As Australians, we take immense pride in honoring our servicemen and women who so bravely have and continue to, serve our country. </a:t>
            </a:r>
            <a:endParaRPr lang="en-AU" sz="1800" dirty="0">
              <a:solidFill>
                <a:srgbClr val="FFFFFF"/>
              </a:solidFill>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descr="A statue of a person&#10;&#10;Description automatically generated">
            <a:extLst>
              <a:ext uri="{FF2B5EF4-FFF2-40B4-BE49-F238E27FC236}">
                <a16:creationId xmlns:a16="http://schemas.microsoft.com/office/drawing/2014/main" id="{00F1FF48-5FAE-4F0D-9408-A5B35D5142E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7230352" y="2"/>
            <a:ext cx="4962068" cy="3428999"/>
          </a:xfrm>
          <a:custGeom>
            <a:avLst/>
            <a:gdLst/>
            <a:ahLst/>
            <a:cxnLst/>
            <a:rect l="l" t="t" r="r" b="b"/>
            <a:pathLst>
              <a:path w="4962068" h="3428999">
                <a:moveTo>
                  <a:pt x="0" y="0"/>
                </a:moveTo>
                <a:lnTo>
                  <a:pt x="1343538" y="0"/>
                </a:lnTo>
                <a:lnTo>
                  <a:pt x="1343538" y="1"/>
                </a:lnTo>
                <a:lnTo>
                  <a:pt x="4962068" y="1"/>
                </a:lnTo>
                <a:lnTo>
                  <a:pt x="4962067" y="3428999"/>
                </a:lnTo>
                <a:lnTo>
                  <a:pt x="250957" y="3428999"/>
                </a:lnTo>
                <a:lnTo>
                  <a:pt x="250957" y="3343961"/>
                </a:lnTo>
                <a:lnTo>
                  <a:pt x="251965" y="3201315"/>
                </a:lnTo>
                <a:lnTo>
                  <a:pt x="250957" y="3057297"/>
                </a:lnTo>
                <a:lnTo>
                  <a:pt x="248940" y="2911221"/>
                </a:lnTo>
                <a:lnTo>
                  <a:pt x="247091" y="2765146"/>
                </a:lnTo>
                <a:lnTo>
                  <a:pt x="243057" y="2617013"/>
                </a:lnTo>
                <a:lnTo>
                  <a:pt x="238855" y="2467509"/>
                </a:lnTo>
                <a:lnTo>
                  <a:pt x="233980" y="2318004"/>
                </a:lnTo>
                <a:lnTo>
                  <a:pt x="227089" y="2167128"/>
                </a:lnTo>
                <a:lnTo>
                  <a:pt x="218852" y="2014881"/>
                </a:lnTo>
                <a:lnTo>
                  <a:pt x="210952" y="1861947"/>
                </a:lnTo>
                <a:lnTo>
                  <a:pt x="200867" y="1709014"/>
                </a:lnTo>
                <a:lnTo>
                  <a:pt x="188764" y="1554023"/>
                </a:lnTo>
                <a:lnTo>
                  <a:pt x="176662" y="1401090"/>
                </a:lnTo>
                <a:lnTo>
                  <a:pt x="162710" y="1245413"/>
                </a:lnTo>
                <a:lnTo>
                  <a:pt x="147414" y="1089051"/>
                </a:lnTo>
                <a:lnTo>
                  <a:pt x="131278" y="934746"/>
                </a:lnTo>
                <a:lnTo>
                  <a:pt x="112452" y="778383"/>
                </a:lnTo>
                <a:lnTo>
                  <a:pt x="92281" y="622707"/>
                </a:lnTo>
                <a:lnTo>
                  <a:pt x="72278" y="466344"/>
                </a:lnTo>
                <a:lnTo>
                  <a:pt x="48914" y="310668"/>
                </a:lnTo>
                <a:lnTo>
                  <a:pt x="25045" y="155677"/>
                </a:lnTo>
                <a:close/>
              </a:path>
            </a:pathLst>
          </a:custGeom>
        </p:spPr>
      </p:pic>
      <p:pic>
        <p:nvPicPr>
          <p:cNvPr id="7" name="Picture 6">
            <a:extLst>
              <a:ext uri="{FF2B5EF4-FFF2-40B4-BE49-F238E27FC236}">
                <a16:creationId xmlns:a16="http://schemas.microsoft.com/office/drawing/2014/main" id="{5F1A7D2C-DD1C-4876-A571-4E01623922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28756" y="3428997"/>
            <a:ext cx="4963244" cy="3429002"/>
          </a:xfrm>
          <a:custGeom>
            <a:avLst/>
            <a:gdLst/>
            <a:ahLst/>
            <a:cxnLst/>
            <a:rect l="l" t="t" r="r" b="b"/>
            <a:pathLst>
              <a:path w="4963244" h="3429002">
                <a:moveTo>
                  <a:pt x="252134" y="0"/>
                </a:moveTo>
                <a:lnTo>
                  <a:pt x="4963244" y="0"/>
                </a:lnTo>
                <a:lnTo>
                  <a:pt x="4963244" y="3429002"/>
                </a:lnTo>
                <a:lnTo>
                  <a:pt x="900697" y="3429002"/>
                </a:lnTo>
                <a:lnTo>
                  <a:pt x="900697" y="3429001"/>
                </a:lnTo>
                <a:lnTo>
                  <a:pt x="0" y="3429001"/>
                </a:lnTo>
                <a:lnTo>
                  <a:pt x="5883" y="3388539"/>
                </a:lnTo>
                <a:lnTo>
                  <a:pt x="23196" y="3269895"/>
                </a:lnTo>
                <a:lnTo>
                  <a:pt x="35299" y="3183484"/>
                </a:lnTo>
                <a:lnTo>
                  <a:pt x="48073" y="3080614"/>
                </a:lnTo>
                <a:lnTo>
                  <a:pt x="63369" y="2958542"/>
                </a:lnTo>
                <a:lnTo>
                  <a:pt x="79506" y="2823439"/>
                </a:lnTo>
                <a:lnTo>
                  <a:pt x="96483" y="2671192"/>
                </a:lnTo>
                <a:lnTo>
                  <a:pt x="114469" y="2505228"/>
                </a:lnTo>
                <a:lnTo>
                  <a:pt x="132454" y="2324863"/>
                </a:lnTo>
                <a:lnTo>
                  <a:pt x="150776" y="2132839"/>
                </a:lnTo>
                <a:lnTo>
                  <a:pt x="167753" y="1925727"/>
                </a:lnTo>
                <a:lnTo>
                  <a:pt x="184058" y="1709014"/>
                </a:lnTo>
                <a:lnTo>
                  <a:pt x="198849" y="1479957"/>
                </a:lnTo>
                <a:lnTo>
                  <a:pt x="212969" y="1241299"/>
                </a:lnTo>
                <a:lnTo>
                  <a:pt x="226248" y="992353"/>
                </a:lnTo>
                <a:lnTo>
                  <a:pt x="230955" y="864794"/>
                </a:lnTo>
                <a:lnTo>
                  <a:pt x="236165" y="734493"/>
                </a:lnTo>
                <a:lnTo>
                  <a:pt x="241040" y="602134"/>
                </a:lnTo>
                <a:lnTo>
                  <a:pt x="244234" y="469088"/>
                </a:lnTo>
                <a:lnTo>
                  <a:pt x="247091" y="333300"/>
                </a:lnTo>
                <a:lnTo>
                  <a:pt x="250117" y="196140"/>
                </a:lnTo>
                <a:lnTo>
                  <a:pt x="252134" y="56237"/>
                </a:lnTo>
                <a:close/>
              </a:path>
            </a:pathLst>
          </a:custGeom>
        </p:spPr>
      </p:pic>
      <p:sp>
        <p:nvSpPr>
          <p:cNvPr id="4" name="TextBox 3">
            <a:extLst>
              <a:ext uri="{FF2B5EF4-FFF2-40B4-BE49-F238E27FC236}">
                <a16:creationId xmlns:a16="http://schemas.microsoft.com/office/drawing/2014/main" id="{E033E7B5-6957-4346-95C9-D22CB6F4539A}"/>
              </a:ext>
            </a:extLst>
          </p:cNvPr>
          <p:cNvSpPr txBox="1"/>
          <p:nvPr/>
        </p:nvSpPr>
        <p:spPr>
          <a:xfrm>
            <a:off x="331902" y="6419285"/>
            <a:ext cx="5985202" cy="230832"/>
          </a:xfrm>
          <a:prstGeom prst="rect">
            <a:avLst/>
          </a:prstGeom>
          <a:solidFill>
            <a:schemeClr val="accent1"/>
          </a:solidFill>
        </p:spPr>
        <p:txBody>
          <a:bodyPr wrap="square" rtlCol="0">
            <a:spAutoFit/>
          </a:bodyPr>
          <a:lstStyle/>
          <a:p>
            <a:pPr lvl="0">
              <a:spcAft>
                <a:spcPts val="600"/>
              </a:spcAft>
            </a:pPr>
            <a:r>
              <a:rPr lang="en-AU" sz="900" dirty="0">
                <a:solidFill>
                  <a:prstClr val="white"/>
                </a:solidFill>
              </a:rPr>
              <a:t>Script Courtesy of ‘Deadly Story’ </a:t>
            </a:r>
            <a:r>
              <a:rPr lang="en-AU" sz="900" dirty="0">
                <a:solidFill>
                  <a:prstClr val="white"/>
                </a:solidFill>
                <a:hlinkClick r:id="rId6">
                  <a:extLst>
                    <a:ext uri="{A12FA001-AC4F-418D-AE19-62706E023703}">
                      <ahyp:hlinkClr xmlns:ahyp="http://schemas.microsoft.com/office/drawing/2018/hyperlinkcolor" val="tx"/>
                    </a:ext>
                  </a:extLst>
                </a:hlinkClick>
              </a:rPr>
              <a:t>https://www.deadlystory.com/page/culture/articles/anzac-day-2018</a:t>
            </a:r>
            <a:endParaRPr lang="en-AU" sz="900">
              <a:solidFill>
                <a:prstClr val="white"/>
              </a:solidFill>
            </a:endParaRPr>
          </a:p>
        </p:txBody>
      </p:sp>
      <p:sp>
        <p:nvSpPr>
          <p:cNvPr id="6" name="TextBox 5">
            <a:extLst>
              <a:ext uri="{FF2B5EF4-FFF2-40B4-BE49-F238E27FC236}">
                <a16:creationId xmlns:a16="http://schemas.microsoft.com/office/drawing/2014/main" id="{34AFECD2-4B48-441D-8231-74792FF89D0C}"/>
              </a:ext>
            </a:extLst>
          </p:cNvPr>
          <p:cNvSpPr txBox="1"/>
          <p:nvPr/>
        </p:nvSpPr>
        <p:spPr>
          <a:xfrm>
            <a:off x="9652522" y="6657945"/>
            <a:ext cx="2539478" cy="200055"/>
          </a:xfrm>
          <a:prstGeom prst="rect">
            <a:avLst/>
          </a:prstGeom>
          <a:solidFill>
            <a:srgbClr val="000000"/>
          </a:solidFill>
        </p:spPr>
        <p:txBody>
          <a:bodyPr wrap="none" rtlCol="0">
            <a:spAutoFit/>
          </a:bodyPr>
          <a:lstStyle/>
          <a:p>
            <a:pPr algn="r">
              <a:spcAft>
                <a:spcPts val="600"/>
              </a:spcAft>
            </a:pPr>
            <a:r>
              <a:rPr lang="en-AU" sz="700" dirty="0">
                <a:solidFill>
                  <a:srgbClr val="FFFFFF"/>
                </a:solidFill>
                <a:hlinkClick r:id="rId4" tooltip="https://www.flickr.com/photos/nzdefenceforce/17108541540">
                  <a:extLst>
                    <a:ext uri="{A12FA001-AC4F-418D-AE19-62706E023703}">
                      <ahyp:hlinkClr xmlns:ahyp="http://schemas.microsoft.com/office/drawing/2018/hyperlinkcolor" val="tx"/>
                    </a:ext>
                  </a:extLst>
                </a:hlinkClick>
              </a:rPr>
              <a:t>This Photo</a:t>
            </a:r>
            <a:r>
              <a:rPr lang="en-AU" sz="700" dirty="0">
                <a:solidFill>
                  <a:srgbClr val="FFFFFF"/>
                </a:solidFill>
              </a:rPr>
              <a:t> by Unknown Author is licensed under </a:t>
            </a:r>
            <a:r>
              <a:rPr lang="en-AU" sz="700" dirty="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AU" sz="700" dirty="0">
              <a:solidFill>
                <a:srgbClr val="FFFFFF"/>
              </a:solidFill>
            </a:endParaRPr>
          </a:p>
        </p:txBody>
      </p:sp>
    </p:spTree>
    <p:extLst>
      <p:ext uri="{BB962C8B-B14F-4D97-AF65-F5344CB8AC3E}">
        <p14:creationId xmlns:p14="http://schemas.microsoft.com/office/powerpoint/2010/main" val="296801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ED450-EF71-4342-B5B3-711C7613C2D8}"/>
              </a:ext>
            </a:extLst>
          </p:cNvPr>
          <p:cNvSpPr>
            <a:spLocks noGrp="1"/>
          </p:cNvSpPr>
          <p:nvPr>
            <p:ph type="title"/>
          </p:nvPr>
        </p:nvSpPr>
        <p:spPr>
          <a:xfrm>
            <a:off x="648929" y="232499"/>
            <a:ext cx="6188190" cy="1622321"/>
          </a:xfrm>
        </p:spPr>
        <p:txBody>
          <a:bodyPr>
            <a:normAutofit/>
          </a:bodyPr>
          <a:lstStyle/>
          <a:p>
            <a:r>
              <a:rPr lang="en-US" dirty="0">
                <a:solidFill>
                  <a:srgbClr val="EBEBEB"/>
                </a:solidFill>
              </a:rPr>
              <a:t>Our Brave Australians</a:t>
            </a:r>
            <a:endParaRPr lang="en-AU" dirty="0">
              <a:solidFill>
                <a:srgbClr val="EBEBEB"/>
              </a:solidFill>
            </a:endParaRPr>
          </a:p>
        </p:txBody>
      </p:sp>
      <p:sp>
        <p:nvSpPr>
          <p:cNvPr id="3" name="Content Placeholder 2">
            <a:extLst>
              <a:ext uri="{FF2B5EF4-FFF2-40B4-BE49-F238E27FC236}">
                <a16:creationId xmlns:a16="http://schemas.microsoft.com/office/drawing/2014/main" id="{E6864AA4-C004-4C3B-8FF7-759AABC62C0F}"/>
              </a:ext>
            </a:extLst>
          </p:cNvPr>
          <p:cNvSpPr>
            <a:spLocks noGrp="1"/>
          </p:cNvSpPr>
          <p:nvPr>
            <p:ph idx="1"/>
          </p:nvPr>
        </p:nvSpPr>
        <p:spPr>
          <a:xfrm>
            <a:off x="365760" y="1111348"/>
            <a:ext cx="6471359" cy="5444197"/>
          </a:xfrm>
        </p:spPr>
        <p:txBody>
          <a:bodyPr>
            <a:normAutofit/>
          </a:bodyPr>
          <a:lstStyle/>
          <a:p>
            <a:pPr marL="0" indent="0">
              <a:lnSpc>
                <a:spcPct val="90000"/>
              </a:lnSpc>
              <a:buNone/>
            </a:pPr>
            <a:r>
              <a:rPr lang="en-US" sz="1600" dirty="0">
                <a:solidFill>
                  <a:srgbClr val="FFFFFF"/>
                </a:solidFill>
              </a:rPr>
              <a:t>Australian’s are proud of our brave ‘diggers’ and those who have and continue to serve our country so selflessly. The notion of ‘</a:t>
            </a:r>
            <a:r>
              <a:rPr lang="en-US" sz="1600" dirty="0" err="1">
                <a:solidFill>
                  <a:srgbClr val="FFFFFF"/>
                </a:solidFill>
              </a:rPr>
              <a:t>mateship</a:t>
            </a:r>
            <a:r>
              <a:rPr lang="en-US" sz="1600" dirty="0">
                <a:solidFill>
                  <a:srgbClr val="FFFFFF"/>
                </a:solidFill>
              </a:rPr>
              <a:t>’ runs strong on Anzac day and has done for over 100 years.</a:t>
            </a:r>
          </a:p>
          <a:p>
            <a:pPr marL="0" indent="0">
              <a:lnSpc>
                <a:spcPct val="90000"/>
              </a:lnSpc>
              <a:buNone/>
            </a:pPr>
            <a:endParaRPr lang="en-US" sz="1600" dirty="0">
              <a:solidFill>
                <a:srgbClr val="FFFFFF"/>
              </a:solidFill>
            </a:endParaRPr>
          </a:p>
          <a:p>
            <a:pPr marL="0" indent="0">
              <a:lnSpc>
                <a:spcPct val="90000"/>
              </a:lnSpc>
              <a:buNone/>
            </a:pPr>
            <a:r>
              <a:rPr lang="en-US" sz="1600" dirty="0">
                <a:solidFill>
                  <a:srgbClr val="FFFFFF"/>
                </a:solidFill>
              </a:rPr>
              <a:t>Sadly, after huge sacrifice was made by thousands of indigenous soldiers in past world wars, many Aboriginal and Torres Strait Islanders returned to a country that continued to deny them even basic rights. Their contribution to service was quickly forgotten.</a:t>
            </a:r>
          </a:p>
          <a:p>
            <a:pPr marL="0" indent="0">
              <a:lnSpc>
                <a:spcPct val="90000"/>
              </a:lnSpc>
              <a:buNone/>
            </a:pPr>
            <a:endParaRPr lang="en-US" sz="1600" dirty="0">
              <a:solidFill>
                <a:srgbClr val="FFFFFF"/>
              </a:solidFill>
            </a:endParaRPr>
          </a:p>
          <a:p>
            <a:pPr marL="0" indent="0">
              <a:lnSpc>
                <a:spcPct val="90000"/>
              </a:lnSpc>
              <a:buNone/>
            </a:pPr>
            <a:r>
              <a:rPr lang="en-US" sz="1600" dirty="0">
                <a:solidFill>
                  <a:srgbClr val="FFFFFF"/>
                </a:solidFill>
              </a:rPr>
              <a:t>Educating ourselves about their injustices is a way to </a:t>
            </a:r>
            <a:r>
              <a:rPr lang="en-US" sz="1600" dirty="0" err="1">
                <a:solidFill>
                  <a:srgbClr val="FFFFFF"/>
                </a:solidFill>
              </a:rPr>
              <a:t>honour</a:t>
            </a:r>
            <a:r>
              <a:rPr lang="en-US" sz="1600" dirty="0">
                <a:solidFill>
                  <a:srgbClr val="FFFFFF"/>
                </a:solidFill>
              </a:rPr>
              <a:t> and pay respect to our remarkable indigenous servicemen and women.</a:t>
            </a:r>
          </a:p>
          <a:p>
            <a:pPr marL="0" indent="0">
              <a:lnSpc>
                <a:spcPct val="90000"/>
              </a:lnSpc>
              <a:buNone/>
            </a:pPr>
            <a:endParaRPr lang="en-US" sz="1600" dirty="0">
              <a:solidFill>
                <a:srgbClr val="FFFFFF"/>
              </a:solidFill>
            </a:endParaRPr>
          </a:p>
          <a:p>
            <a:pPr marL="0" lvl="0" indent="0">
              <a:lnSpc>
                <a:spcPct val="90000"/>
              </a:lnSpc>
              <a:buClr>
                <a:srgbClr val="1E5155">
                  <a:lumMod val="40000"/>
                  <a:lumOff val="60000"/>
                </a:srgbClr>
              </a:buClr>
              <a:buNone/>
            </a:pPr>
            <a:r>
              <a:rPr lang="en-US" sz="1600" dirty="0">
                <a:solidFill>
                  <a:srgbClr val="FFFFFF"/>
                </a:solidFill>
              </a:rPr>
              <a:t>This presentation aims to acknowledge the tremendous contribution of indigenous servicemen and women in Australia’s history and to celebrate the past and continued contribution of ALL serving Australians. </a:t>
            </a:r>
          </a:p>
          <a:p>
            <a:pPr marL="0" indent="0">
              <a:lnSpc>
                <a:spcPct val="90000"/>
              </a:lnSpc>
              <a:buNone/>
            </a:pPr>
            <a:endParaRPr lang="en-US" sz="1300" dirty="0">
              <a:solidFill>
                <a:srgbClr val="FFFFFF"/>
              </a:solidFill>
            </a:endParaRPr>
          </a:p>
        </p:txBody>
      </p:sp>
      <p:sp>
        <p:nvSpPr>
          <p:cNvPr id="11"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5977E133-DB50-47C0-BED2-A132966E6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855040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7C4B4-D587-45F0-8E06-A9FFE49B527C}"/>
              </a:ext>
            </a:extLst>
          </p:cNvPr>
          <p:cNvSpPr>
            <a:spLocks noGrp="1"/>
          </p:cNvSpPr>
          <p:nvPr>
            <p:ph type="title"/>
          </p:nvPr>
        </p:nvSpPr>
        <p:spPr>
          <a:xfrm>
            <a:off x="50546" y="131043"/>
            <a:ext cx="11710045" cy="1400530"/>
          </a:xfrm>
        </p:spPr>
        <p:txBody>
          <a:bodyPr>
            <a:normAutofit fontScale="90000"/>
          </a:bodyPr>
          <a:lstStyle/>
          <a:p>
            <a:br>
              <a:rPr lang="en-US" sz="1700" dirty="0"/>
            </a:br>
            <a:r>
              <a:rPr lang="en-US" sz="2200" dirty="0"/>
              <a:t>Background of our Aboriginal and Torres Strait Islander Servicemen and Women</a:t>
            </a:r>
            <a:br>
              <a:rPr lang="en-AU" sz="1700" b="1" dirty="0"/>
            </a:br>
            <a:r>
              <a:rPr lang="en-AU" sz="3600" dirty="0"/>
              <a:t>Australian Service throughout History</a:t>
            </a:r>
            <a:br>
              <a:rPr lang="en-AU" sz="1700" b="1" dirty="0"/>
            </a:br>
            <a:endParaRPr lang="en-AU" sz="1700" dirty="0"/>
          </a:p>
        </p:txBody>
      </p:sp>
      <p:sp>
        <p:nvSpPr>
          <p:cNvPr id="3" name="Content Placeholder 2">
            <a:extLst>
              <a:ext uri="{FF2B5EF4-FFF2-40B4-BE49-F238E27FC236}">
                <a16:creationId xmlns:a16="http://schemas.microsoft.com/office/drawing/2014/main" id="{D6AB7EFF-76ED-40F6-B6BA-C3EBF283D36E}"/>
              </a:ext>
            </a:extLst>
          </p:cNvPr>
          <p:cNvSpPr>
            <a:spLocks noGrp="1"/>
          </p:cNvSpPr>
          <p:nvPr>
            <p:ph idx="1"/>
          </p:nvPr>
        </p:nvSpPr>
        <p:spPr>
          <a:xfrm>
            <a:off x="3791017" y="1531573"/>
            <a:ext cx="8166678" cy="4816218"/>
          </a:xfrm>
        </p:spPr>
        <p:txBody>
          <a:bodyPr>
            <a:normAutofit fontScale="70000" lnSpcReduction="20000"/>
          </a:bodyPr>
          <a:lstStyle/>
          <a:p>
            <a:pPr fontAlgn="base"/>
            <a:r>
              <a:rPr lang="en-US" sz="2100" dirty="0"/>
              <a:t>Up to 16 000 Australians served in the Boer War (1899-1902) including 50 Aboriginal and Torres Strait Islander people.</a:t>
            </a:r>
            <a:endParaRPr lang="en-US" sz="900" dirty="0"/>
          </a:p>
          <a:p>
            <a:pPr fontAlgn="base"/>
            <a:endParaRPr lang="en-US" sz="1200" dirty="0"/>
          </a:p>
          <a:p>
            <a:pPr fontAlgn="base"/>
            <a:r>
              <a:rPr lang="en-US" sz="2100" dirty="0"/>
              <a:t>416 809 Australians enlisted in World War l (1914-1918) including 1000 Aboriginal and Torres Strait Islander people.</a:t>
            </a:r>
          </a:p>
          <a:p>
            <a:pPr fontAlgn="base"/>
            <a:endParaRPr lang="en-US" sz="1200" dirty="0"/>
          </a:p>
          <a:p>
            <a:pPr fontAlgn="base"/>
            <a:r>
              <a:rPr lang="en-US" sz="2100" dirty="0"/>
              <a:t>Nearly one million Australians served in World War </a:t>
            </a:r>
            <a:r>
              <a:rPr lang="en-US" sz="2100" dirty="0" err="1"/>
              <a:t>ll</a:t>
            </a:r>
            <a:r>
              <a:rPr lang="en-US" sz="2100" dirty="0"/>
              <a:t> (1939-1945). Of these, at least 3850 were Aboriginal and  Torres Strait Islander people</a:t>
            </a:r>
          </a:p>
          <a:p>
            <a:pPr fontAlgn="base"/>
            <a:endParaRPr lang="en-US" sz="1300" dirty="0"/>
          </a:p>
          <a:p>
            <a:pPr fontAlgn="base"/>
            <a:r>
              <a:rPr lang="en-US" sz="2100" dirty="0"/>
              <a:t>In both World Wars, Aboriginal and Torres Strait Islander people had the highest participation rates in the military as a proportion of their population in Australia</a:t>
            </a:r>
          </a:p>
          <a:p>
            <a:pPr fontAlgn="base"/>
            <a:endParaRPr lang="en-US" sz="2100" dirty="0"/>
          </a:p>
          <a:p>
            <a:pPr fontAlgn="base"/>
            <a:r>
              <a:rPr lang="en-US" sz="2100" dirty="0"/>
              <a:t>Aboriginal and Torres Strait Islander people have participated in all military conflicts since the World Wars, including in Vietnam, Iraq and Afghanistan and in peacekeeping operations including in Somalia and East Timor</a:t>
            </a:r>
          </a:p>
          <a:p>
            <a:pPr fontAlgn="base"/>
            <a:endParaRPr lang="en-US" sz="2100" dirty="0"/>
          </a:p>
          <a:p>
            <a:pPr fontAlgn="base"/>
            <a:r>
              <a:rPr lang="en-US" sz="2100" dirty="0"/>
              <a:t>In 2011 Aboriginal and Torres Strait Islander people made up 1.7% of the Australian Army.</a:t>
            </a:r>
          </a:p>
          <a:p>
            <a:endParaRPr lang="en-AU" sz="1000" dirty="0"/>
          </a:p>
        </p:txBody>
      </p:sp>
      <p:pic>
        <p:nvPicPr>
          <p:cNvPr id="4" name="Picture 3">
            <a:extLst>
              <a:ext uri="{FF2B5EF4-FFF2-40B4-BE49-F238E27FC236}">
                <a16:creationId xmlns:a16="http://schemas.microsoft.com/office/drawing/2014/main" id="{1CE89693-F53A-4642-8460-0CE4EBFB99E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47650" y="1285612"/>
            <a:ext cx="3479545" cy="4650049"/>
          </a:xfrm>
          <a:prstGeom prst="rect">
            <a:avLst/>
          </a:prstGeom>
          <a:ln>
            <a:noFill/>
          </a:ln>
          <a:effectLst>
            <a:outerShdw blurRad="76200" dist="63500" dir="5040000" algn="tl" rotWithShape="0">
              <a:srgbClr val="000000">
                <a:alpha val="41000"/>
              </a:srgbClr>
            </a:outerShdw>
          </a:effectLst>
        </p:spPr>
      </p:pic>
      <p:sp>
        <p:nvSpPr>
          <p:cNvPr id="14" name="Rectangle 13">
            <a:extLst>
              <a:ext uri="{FF2B5EF4-FFF2-40B4-BE49-F238E27FC236}">
                <a16:creationId xmlns:a16="http://schemas.microsoft.com/office/drawing/2014/main" id="{CC459442-4537-4340-A020-99E23503644B}"/>
              </a:ext>
            </a:extLst>
          </p:cNvPr>
          <p:cNvSpPr/>
          <p:nvPr/>
        </p:nvSpPr>
        <p:spPr>
          <a:xfrm>
            <a:off x="247650" y="6104772"/>
            <a:ext cx="3479545" cy="584775"/>
          </a:xfrm>
          <a:prstGeom prst="rect">
            <a:avLst/>
          </a:prstGeom>
          <a:solidFill>
            <a:schemeClr val="bg2">
              <a:lumMod val="50000"/>
            </a:schemeClr>
          </a:solidFill>
        </p:spPr>
        <p:txBody>
          <a:bodyPr wrap="square">
            <a:spAutoFit/>
          </a:bodyPr>
          <a:lstStyle/>
          <a:p>
            <a:r>
              <a:rPr lang="en-US" sz="1400" u="sng" dirty="0">
                <a:latin typeface="Gotham"/>
                <a:hlinkClick r:id="rId3">
                  <a:extLst>
                    <a:ext uri="{A12FA001-AC4F-418D-AE19-62706E023703}">
                      <ahyp:hlinkClr xmlns:ahyp="http://schemas.microsoft.com/office/drawing/2018/hyperlinkcolor" val="tx"/>
                    </a:ext>
                  </a:extLst>
                </a:hlinkClick>
              </a:rPr>
              <a:t>Reginald Walter Saunders</a:t>
            </a:r>
            <a:r>
              <a:rPr lang="en-US" sz="1400" dirty="0">
                <a:latin typeface="Gotham"/>
              </a:rPr>
              <a:t> was the first Aboriginal to be commissioned as an officer</a:t>
            </a:r>
            <a:r>
              <a:rPr lang="en-US" dirty="0">
                <a:latin typeface="Gotham"/>
              </a:rPr>
              <a:t>.</a:t>
            </a:r>
            <a:endParaRPr lang="en-AU" dirty="0"/>
          </a:p>
        </p:txBody>
      </p:sp>
      <p:pic>
        <p:nvPicPr>
          <p:cNvPr id="5" name="Picture 4">
            <a:extLst>
              <a:ext uri="{FF2B5EF4-FFF2-40B4-BE49-F238E27FC236}">
                <a16:creationId xmlns:a16="http://schemas.microsoft.com/office/drawing/2014/main" id="{0D994A16-DB15-4EF3-BAA4-2EF27C1B3F5C}"/>
              </a:ext>
            </a:extLst>
          </p:cNvPr>
          <p:cNvPicPr>
            <a:picLocks noChangeAspect="1"/>
          </p:cNvPicPr>
          <p:nvPr/>
        </p:nvPicPr>
        <p:blipFill>
          <a:blip r:embed="rId4"/>
          <a:stretch>
            <a:fillRect/>
          </a:stretch>
        </p:blipFill>
        <p:spPr>
          <a:xfrm>
            <a:off x="4017635" y="6476999"/>
            <a:ext cx="5590517" cy="249958"/>
          </a:xfrm>
          <a:prstGeom prst="rect">
            <a:avLst/>
          </a:prstGeom>
        </p:spPr>
      </p:pic>
      <p:sp>
        <p:nvSpPr>
          <p:cNvPr id="6" name="TextBox 5">
            <a:extLst>
              <a:ext uri="{FF2B5EF4-FFF2-40B4-BE49-F238E27FC236}">
                <a16:creationId xmlns:a16="http://schemas.microsoft.com/office/drawing/2014/main" id="{80E00AB5-30CA-488D-B2BA-F007ADD4E8C1}"/>
              </a:ext>
            </a:extLst>
          </p:cNvPr>
          <p:cNvSpPr txBox="1"/>
          <p:nvPr/>
        </p:nvSpPr>
        <p:spPr>
          <a:xfrm>
            <a:off x="4017635" y="6176603"/>
            <a:ext cx="6160035" cy="246221"/>
          </a:xfrm>
          <a:prstGeom prst="rect">
            <a:avLst/>
          </a:prstGeom>
          <a:solidFill>
            <a:schemeClr val="accent3">
              <a:lumMod val="75000"/>
            </a:schemeClr>
          </a:solidFill>
        </p:spPr>
        <p:txBody>
          <a:bodyPr wrap="square" rtlCol="0">
            <a:spAutoFit/>
          </a:bodyPr>
          <a:lstStyle/>
          <a:p>
            <a:r>
              <a:rPr lang="en-AU" sz="1000" u="sng" dirty="0">
                <a:hlinkClick r:id="rId5">
                  <a:extLst>
                    <a:ext uri="{A12FA001-AC4F-418D-AE19-62706E023703}">
                      <ahyp:hlinkClr xmlns:ahyp="http://schemas.microsoft.com/office/drawing/2018/hyperlinkcolor" val="tx"/>
                    </a:ext>
                  </a:extLst>
                </a:hlinkClick>
              </a:rPr>
              <a:t>Script courtesy of Australian War memorial  </a:t>
            </a:r>
            <a:r>
              <a:rPr lang="en-AU" sz="1000" dirty="0">
                <a:hlinkClick r:id="rId5">
                  <a:extLst>
                    <a:ext uri="{A12FA001-AC4F-418D-AE19-62706E023703}">
                      <ahyp:hlinkClr xmlns:ahyp="http://schemas.microsoft.com/office/drawing/2018/hyperlinkcolor" val="tx"/>
                    </a:ext>
                  </a:extLst>
                </a:hlinkClick>
              </a:rPr>
              <a:t>https://www.awm.gov.au/articles/second-world-war</a:t>
            </a:r>
            <a:endParaRPr lang="en-AU" sz="1000" dirty="0"/>
          </a:p>
        </p:txBody>
      </p:sp>
    </p:spTree>
    <p:extLst>
      <p:ext uri="{BB962C8B-B14F-4D97-AF65-F5344CB8AC3E}">
        <p14:creationId xmlns:p14="http://schemas.microsoft.com/office/powerpoint/2010/main" val="3122143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FC1BF0-FE5D-4B34-BBFA-9D9BC8EE80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
          <a:stretch/>
        </p:blipFill>
        <p:spPr>
          <a:xfrm>
            <a:off x="7547810" y="10"/>
            <a:ext cx="4641013" cy="6856310"/>
          </a:xfrm>
          <a:prstGeom prst="rect">
            <a:avLst/>
          </a:prstGeom>
          <a:ln>
            <a:noFill/>
          </a:ln>
          <a:effectLst/>
        </p:spPr>
      </p:pic>
      <p:sp>
        <p:nvSpPr>
          <p:cNvPr id="2" name="Title 1">
            <a:extLst>
              <a:ext uri="{FF2B5EF4-FFF2-40B4-BE49-F238E27FC236}">
                <a16:creationId xmlns:a16="http://schemas.microsoft.com/office/drawing/2014/main" id="{02F5D501-DFC2-4404-8D54-B433B0ABBF49}"/>
              </a:ext>
            </a:extLst>
          </p:cNvPr>
          <p:cNvSpPr>
            <a:spLocks noGrp="1"/>
          </p:cNvSpPr>
          <p:nvPr>
            <p:ph type="title"/>
          </p:nvPr>
        </p:nvSpPr>
        <p:spPr>
          <a:xfrm>
            <a:off x="190500" y="303062"/>
            <a:ext cx="7346379" cy="1080938"/>
          </a:xfrm>
        </p:spPr>
        <p:txBody>
          <a:bodyPr>
            <a:noAutofit/>
          </a:bodyPr>
          <a:lstStyle/>
          <a:p>
            <a:r>
              <a:rPr lang="en-US" sz="3500" dirty="0"/>
              <a:t>Historical Reasons for Indigenous Persons going to War</a:t>
            </a:r>
            <a:endParaRPr lang="en-AU" sz="3500" dirty="0"/>
          </a:p>
        </p:txBody>
      </p:sp>
      <p:sp>
        <p:nvSpPr>
          <p:cNvPr id="3" name="Content Placeholder 2">
            <a:extLst>
              <a:ext uri="{FF2B5EF4-FFF2-40B4-BE49-F238E27FC236}">
                <a16:creationId xmlns:a16="http://schemas.microsoft.com/office/drawing/2014/main" id="{B3C8B335-69DE-4D70-ACD3-00ACEB0B536A}"/>
              </a:ext>
            </a:extLst>
          </p:cNvPr>
          <p:cNvSpPr>
            <a:spLocks noGrp="1"/>
          </p:cNvSpPr>
          <p:nvPr>
            <p:ph idx="1"/>
          </p:nvPr>
        </p:nvSpPr>
        <p:spPr>
          <a:xfrm>
            <a:off x="190499" y="1652631"/>
            <a:ext cx="7346380" cy="4607491"/>
          </a:xfrm>
        </p:spPr>
        <p:txBody>
          <a:bodyPr>
            <a:normAutofit fontScale="92500" lnSpcReduction="20000"/>
          </a:bodyPr>
          <a:lstStyle/>
          <a:p>
            <a:pPr marL="0" indent="0">
              <a:buNone/>
            </a:pPr>
            <a:r>
              <a:rPr lang="en-US" sz="1800" dirty="0"/>
              <a:t>In Australia’s past, a strong motivator for indigenous men and women was the promise of fair treatment and equality whilst in the armed forces. Aboriginal and Torres Strait Islander people faced racism, </a:t>
            </a:r>
            <a:r>
              <a:rPr lang="en-US" sz="1800" dirty="0" err="1"/>
              <a:t>colonisation</a:t>
            </a:r>
            <a:r>
              <a:rPr lang="en-US" sz="1800" dirty="0"/>
              <a:t> and discrimination on a daily basis in Australia. However, once in the armed forces, Aboriginal and Torres Strait Islander people were often treated the same as their non-Indigenous counterparts, lived in the same conditions and were paid the same amount. </a:t>
            </a:r>
          </a:p>
          <a:p>
            <a:pPr marL="0" indent="0">
              <a:buNone/>
            </a:pPr>
            <a:endParaRPr lang="en-US" sz="1800" dirty="0"/>
          </a:p>
          <a:p>
            <a:pPr marL="0" indent="0">
              <a:buNone/>
            </a:pPr>
            <a:r>
              <a:rPr lang="en-US" sz="1800" dirty="0"/>
              <a:t>While racism still existed in the armed forces, many Aboriginal and Torres Strait Islander soldiers have said they were treated better while in the military. In World War II, many Aboriginal and Torres Strait Islander service people were also promised full citizenship rights on their return.</a:t>
            </a:r>
          </a:p>
          <a:p>
            <a:endParaRPr lang="en-US" sz="1400" dirty="0"/>
          </a:p>
          <a:p>
            <a:pPr marL="0" indent="0">
              <a:buNone/>
            </a:pPr>
            <a:r>
              <a:rPr lang="en-US" sz="1800" dirty="0"/>
              <a:t>Aboriginal and Torres Strait Islander people were also offered higher pay and better employment and education opportunities in the armed forces than in Australia. War also offered a sense of adventure and a chance to see the world.</a:t>
            </a:r>
          </a:p>
          <a:p>
            <a:pPr marL="0" indent="0">
              <a:buNone/>
            </a:pPr>
            <a:endParaRPr lang="en-US" sz="1400" i="1" dirty="0">
              <a:latin typeface="georgia" panose="02040502050405020303" pitchFamily="18" charset="0"/>
            </a:endParaRPr>
          </a:p>
          <a:p>
            <a:endParaRPr lang="en-US" sz="1400" dirty="0"/>
          </a:p>
        </p:txBody>
      </p:sp>
      <p:pic>
        <p:nvPicPr>
          <p:cNvPr id="4" name="Picture 3">
            <a:extLst>
              <a:ext uri="{FF2B5EF4-FFF2-40B4-BE49-F238E27FC236}">
                <a16:creationId xmlns:a16="http://schemas.microsoft.com/office/drawing/2014/main" id="{580F4186-3E92-49E7-A8D6-24F26ECCF587}"/>
              </a:ext>
            </a:extLst>
          </p:cNvPr>
          <p:cNvPicPr>
            <a:picLocks noChangeAspect="1"/>
          </p:cNvPicPr>
          <p:nvPr/>
        </p:nvPicPr>
        <p:blipFill>
          <a:blip r:embed="rId3"/>
          <a:stretch>
            <a:fillRect/>
          </a:stretch>
        </p:blipFill>
        <p:spPr>
          <a:xfrm>
            <a:off x="502307" y="6538529"/>
            <a:ext cx="5590517" cy="249958"/>
          </a:xfrm>
          <a:prstGeom prst="rect">
            <a:avLst/>
          </a:prstGeom>
        </p:spPr>
      </p:pic>
      <p:sp>
        <p:nvSpPr>
          <p:cNvPr id="6" name="Rectangle 5">
            <a:extLst>
              <a:ext uri="{FF2B5EF4-FFF2-40B4-BE49-F238E27FC236}">
                <a16:creationId xmlns:a16="http://schemas.microsoft.com/office/drawing/2014/main" id="{357F4C1E-760C-46F8-9099-8BFF3EE36777}"/>
              </a:ext>
            </a:extLst>
          </p:cNvPr>
          <p:cNvSpPr/>
          <p:nvPr/>
        </p:nvSpPr>
        <p:spPr>
          <a:xfrm>
            <a:off x="7735132" y="4984257"/>
            <a:ext cx="4453691" cy="1554272"/>
          </a:xfrm>
          <a:prstGeom prst="rect">
            <a:avLst/>
          </a:prstGeom>
        </p:spPr>
        <p:txBody>
          <a:bodyPr wrap="square">
            <a:spAutoFit/>
          </a:bodyPr>
          <a:lstStyle/>
          <a:p>
            <a:pPr lvl="0">
              <a:spcBef>
                <a:spcPts val="1000"/>
              </a:spcBef>
              <a:buClr>
                <a:srgbClr val="1E5155">
                  <a:lumMod val="40000"/>
                  <a:lumOff val="60000"/>
                </a:srgbClr>
              </a:buClr>
              <a:buSzPct val="80000"/>
            </a:pPr>
            <a:r>
              <a:rPr lang="en-US" sz="1900" i="1" dirty="0">
                <a:solidFill>
                  <a:prstClr val="white"/>
                </a:solidFill>
                <a:latin typeface="georgia" panose="02040502050405020303" pitchFamily="18" charset="0"/>
                <a:ea typeface="+mj-ea"/>
                <a:cs typeface="+mj-cs"/>
              </a:rPr>
              <a:t>‘”There was no discrimination because we quickly </a:t>
            </a:r>
            <a:r>
              <a:rPr lang="en-US" sz="1900" i="1" dirty="0" err="1">
                <a:solidFill>
                  <a:prstClr val="white"/>
                </a:solidFill>
                <a:latin typeface="georgia" panose="02040502050405020303" pitchFamily="18" charset="0"/>
                <a:ea typeface="+mj-ea"/>
                <a:cs typeface="+mj-cs"/>
              </a:rPr>
              <a:t>realised</a:t>
            </a:r>
            <a:r>
              <a:rPr lang="en-US" sz="1900" i="1" dirty="0">
                <a:solidFill>
                  <a:prstClr val="white"/>
                </a:solidFill>
                <a:latin typeface="georgia" panose="02040502050405020303" pitchFamily="18" charset="0"/>
                <a:ea typeface="+mj-ea"/>
                <a:cs typeface="+mj-cs"/>
              </a:rPr>
              <a:t> that the enemy bullet doesn’t discriminate, so we’d look after each other. </a:t>
            </a:r>
            <a:r>
              <a:rPr lang="en-US" sz="1900" i="1" dirty="0" err="1">
                <a:solidFill>
                  <a:prstClr val="white"/>
                </a:solidFill>
                <a:latin typeface="georgia" panose="02040502050405020303" pitchFamily="18" charset="0"/>
                <a:ea typeface="+mj-ea"/>
                <a:cs typeface="+mj-cs"/>
              </a:rPr>
              <a:t>Colour</a:t>
            </a:r>
            <a:r>
              <a:rPr lang="en-US" sz="1900" i="1" dirty="0">
                <a:solidFill>
                  <a:prstClr val="white"/>
                </a:solidFill>
                <a:latin typeface="georgia" panose="02040502050405020303" pitchFamily="18" charset="0"/>
                <a:ea typeface="+mj-ea"/>
                <a:cs typeface="+mj-cs"/>
              </a:rPr>
              <a:t> didn’t matter.”</a:t>
            </a:r>
          </a:p>
        </p:txBody>
      </p:sp>
    </p:spTree>
    <p:extLst>
      <p:ext uri="{BB962C8B-B14F-4D97-AF65-F5344CB8AC3E}">
        <p14:creationId xmlns:p14="http://schemas.microsoft.com/office/powerpoint/2010/main" val="1973291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920E15-B7E2-48ED-986C-F142A1E3CB9E}"/>
              </a:ext>
            </a:extLst>
          </p:cNvPr>
          <p:cNvSpPr>
            <a:spLocks noGrp="1"/>
          </p:cNvSpPr>
          <p:nvPr>
            <p:ph idx="1"/>
          </p:nvPr>
        </p:nvSpPr>
        <p:spPr>
          <a:xfrm>
            <a:off x="680321" y="4058756"/>
            <a:ext cx="5632246" cy="2185824"/>
          </a:xfrm>
        </p:spPr>
        <p:txBody>
          <a:bodyPr>
            <a:normAutofit fontScale="92500"/>
          </a:bodyPr>
          <a:lstStyle/>
          <a:p>
            <a:pPr marL="0" indent="0">
              <a:buNone/>
            </a:pPr>
            <a:endParaRPr lang="en-US" sz="1900" i="1" dirty="0">
              <a:latin typeface="georgia" panose="02040502050405020303" pitchFamily="18" charset="0"/>
            </a:endParaRPr>
          </a:p>
          <a:p>
            <a:pPr marL="0" indent="0">
              <a:buNone/>
            </a:pPr>
            <a:r>
              <a:rPr lang="en-US" sz="1900" i="1" dirty="0">
                <a:latin typeface="georgia" panose="02040502050405020303" pitchFamily="18" charset="0"/>
              </a:rPr>
              <a:t> "I joined the (Australian Women’s Army Service in World War II because) …it was also a good opportunity for an Aboriginal to further their education. In fact there were only two places where an Aboriginal could get an education, in jail or the Army and I didn’t fancy jail!"  - Oodgeroo Noonuccal</a:t>
            </a:r>
            <a:endParaRPr lang="en-US" sz="1900" dirty="0"/>
          </a:p>
          <a:p>
            <a:endParaRPr lang="en-AU" sz="1900" dirty="0"/>
          </a:p>
        </p:txBody>
      </p:sp>
      <p:pic>
        <p:nvPicPr>
          <p:cNvPr id="7" name="Picture 6">
            <a:extLst>
              <a:ext uri="{FF2B5EF4-FFF2-40B4-BE49-F238E27FC236}">
                <a16:creationId xmlns:a16="http://schemas.microsoft.com/office/drawing/2014/main" id="{950A78BB-5E21-4D2D-AB21-7F8B53A7C6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6" name="Picture 5">
            <a:extLst>
              <a:ext uri="{FF2B5EF4-FFF2-40B4-BE49-F238E27FC236}">
                <a16:creationId xmlns:a16="http://schemas.microsoft.com/office/drawing/2014/main" id="{6C7457E7-D78C-4B4C-A392-EFF45EE840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
        <p:nvSpPr>
          <p:cNvPr id="10" name="Rectangle 9">
            <a:extLst>
              <a:ext uri="{FF2B5EF4-FFF2-40B4-BE49-F238E27FC236}">
                <a16:creationId xmlns:a16="http://schemas.microsoft.com/office/drawing/2014/main" id="{71E74FD8-69AB-41CB-A3D1-E88E54A3D748}"/>
              </a:ext>
            </a:extLst>
          </p:cNvPr>
          <p:cNvSpPr/>
          <p:nvPr/>
        </p:nvSpPr>
        <p:spPr>
          <a:xfrm>
            <a:off x="751917" y="188297"/>
            <a:ext cx="6232469" cy="1200329"/>
          </a:xfrm>
          <a:prstGeom prst="rect">
            <a:avLst/>
          </a:prstGeom>
        </p:spPr>
        <p:txBody>
          <a:bodyPr wrap="square">
            <a:spAutoFit/>
          </a:bodyPr>
          <a:lstStyle/>
          <a:p>
            <a:r>
              <a:rPr lang="en-US" sz="3600" dirty="0"/>
              <a:t>On the Battlefield and Home Front </a:t>
            </a:r>
            <a:endParaRPr lang="en-AU" sz="3600" dirty="0"/>
          </a:p>
        </p:txBody>
      </p:sp>
      <p:sp>
        <p:nvSpPr>
          <p:cNvPr id="4" name="Rectangle 3">
            <a:extLst>
              <a:ext uri="{FF2B5EF4-FFF2-40B4-BE49-F238E27FC236}">
                <a16:creationId xmlns:a16="http://schemas.microsoft.com/office/drawing/2014/main" id="{D6432920-539D-4DBB-9282-00FC82D510E4}"/>
              </a:ext>
            </a:extLst>
          </p:cNvPr>
          <p:cNvSpPr/>
          <p:nvPr/>
        </p:nvSpPr>
        <p:spPr>
          <a:xfrm>
            <a:off x="487808" y="1585441"/>
            <a:ext cx="6096000" cy="2585323"/>
          </a:xfrm>
          <a:prstGeom prst="rect">
            <a:avLst/>
          </a:prstGeom>
        </p:spPr>
        <p:txBody>
          <a:bodyPr>
            <a:spAutoFit/>
          </a:bodyPr>
          <a:lstStyle/>
          <a:p>
            <a:r>
              <a:rPr lang="en-US" dirty="0">
                <a:latin typeface="Quattrocento Sans"/>
              </a:rPr>
              <a:t>Oodgeroo Noonuccal was an aboriginal war veteran, rights activist, poet, environmentalist and educator. When the Second World War broke out in 1939 two of her brothers, Eric and Eddie, enlisted for service in the army. Both were captured by the Japanese when Singapore fell in February 1942, and they spent the next three and a half years as prisoners of war.</a:t>
            </a:r>
          </a:p>
          <a:p>
            <a:r>
              <a:rPr lang="en-US" dirty="0">
                <a:latin typeface="Quattrocento Sans"/>
              </a:rPr>
              <a:t>In December 1942 Oodgeroo joined the Australian Women’s Army Service (AWAS) and trained as a </a:t>
            </a:r>
            <a:r>
              <a:rPr lang="en-US" dirty="0" err="1">
                <a:latin typeface="Quattrocento Sans"/>
              </a:rPr>
              <a:t>signaller</a:t>
            </a:r>
            <a:r>
              <a:rPr lang="en-US" dirty="0">
                <a:latin typeface="Quattrocento Sans"/>
              </a:rPr>
              <a:t>. Oodgeroo remained in the AWAS until early January 1944. </a:t>
            </a:r>
          </a:p>
        </p:txBody>
      </p:sp>
      <p:sp>
        <p:nvSpPr>
          <p:cNvPr id="5" name="Rectangle 4">
            <a:extLst>
              <a:ext uri="{FF2B5EF4-FFF2-40B4-BE49-F238E27FC236}">
                <a16:creationId xmlns:a16="http://schemas.microsoft.com/office/drawing/2014/main" id="{91B1C8DF-3CF3-4799-B228-6D9C6B74ACF0}"/>
              </a:ext>
            </a:extLst>
          </p:cNvPr>
          <p:cNvSpPr/>
          <p:nvPr/>
        </p:nvSpPr>
        <p:spPr>
          <a:xfrm>
            <a:off x="148333" y="6441395"/>
            <a:ext cx="7699513" cy="246221"/>
          </a:xfrm>
          <a:prstGeom prst="rect">
            <a:avLst/>
          </a:prstGeom>
        </p:spPr>
        <p:txBody>
          <a:bodyPr wrap="square">
            <a:spAutoFit/>
          </a:bodyPr>
          <a:lstStyle/>
          <a:p>
            <a:r>
              <a:rPr lang="en-AU" sz="1000" dirty="0">
                <a:highlight>
                  <a:srgbClr val="808000"/>
                </a:highlight>
                <a:hlinkClick r:id="rId4">
                  <a:extLst>
                    <a:ext uri="{A12FA001-AC4F-418D-AE19-62706E023703}">
                      <ahyp:hlinkClr xmlns:ahyp="http://schemas.microsoft.com/office/drawing/2018/hyperlinkcolor" val="tx"/>
                    </a:ext>
                  </a:extLst>
                </a:hlinkClick>
              </a:rPr>
              <a:t>Script courtesy of Australian War Memorial https://www.awm.gov.au/learn/memorial-boxes/3/online-resources/walker</a:t>
            </a:r>
            <a:r>
              <a:rPr lang="en-AU" sz="1000" dirty="0">
                <a:highlight>
                  <a:srgbClr val="808000"/>
                </a:highlight>
              </a:rPr>
              <a:t> </a:t>
            </a:r>
          </a:p>
        </p:txBody>
      </p:sp>
    </p:spTree>
    <p:extLst>
      <p:ext uri="{BB962C8B-B14F-4D97-AF65-F5344CB8AC3E}">
        <p14:creationId xmlns:p14="http://schemas.microsoft.com/office/powerpoint/2010/main" val="3052456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70A67-01B0-4114-998D-3AFDFD01DF7E}"/>
              </a:ext>
            </a:extLst>
          </p:cNvPr>
          <p:cNvSpPr>
            <a:spLocks noGrp="1"/>
          </p:cNvSpPr>
          <p:nvPr>
            <p:ph type="title"/>
          </p:nvPr>
        </p:nvSpPr>
        <p:spPr>
          <a:xfrm>
            <a:off x="-211016" y="236892"/>
            <a:ext cx="8595361" cy="1113606"/>
          </a:xfrm>
        </p:spPr>
        <p:txBody>
          <a:bodyPr>
            <a:normAutofit fontScale="90000"/>
          </a:bodyPr>
          <a:lstStyle/>
          <a:p>
            <a:pPr algn="r"/>
            <a:r>
              <a:rPr lang="en-US" sz="4400" dirty="0">
                <a:solidFill>
                  <a:srgbClr val="FFFFFF"/>
                </a:solidFill>
              </a:rPr>
              <a:t>Promises of Change not Kept</a:t>
            </a:r>
            <a:br>
              <a:rPr lang="en-US" sz="4400" b="1" dirty="0">
                <a:solidFill>
                  <a:srgbClr val="FFFFFF"/>
                </a:solidFill>
              </a:rPr>
            </a:br>
            <a:endParaRPr lang="en-AU" sz="4400" dirty="0">
              <a:solidFill>
                <a:srgbClr val="FFFFFF"/>
              </a:solidFill>
            </a:endParaRPr>
          </a:p>
        </p:txBody>
      </p:sp>
      <p:sp>
        <p:nvSpPr>
          <p:cNvPr id="3" name="Content Placeholder 2">
            <a:extLst>
              <a:ext uri="{FF2B5EF4-FFF2-40B4-BE49-F238E27FC236}">
                <a16:creationId xmlns:a16="http://schemas.microsoft.com/office/drawing/2014/main" id="{70BBE6EC-57B1-4C7F-B39C-D98E970DEAA8}"/>
              </a:ext>
            </a:extLst>
          </p:cNvPr>
          <p:cNvSpPr>
            <a:spLocks noGrp="1"/>
          </p:cNvSpPr>
          <p:nvPr>
            <p:ph idx="1"/>
          </p:nvPr>
        </p:nvSpPr>
        <p:spPr>
          <a:xfrm>
            <a:off x="281354" y="1041009"/>
            <a:ext cx="11760591" cy="5816990"/>
          </a:xfrm>
        </p:spPr>
        <p:txBody>
          <a:bodyPr anchor="ctr">
            <a:normAutofit/>
          </a:bodyPr>
          <a:lstStyle/>
          <a:p>
            <a:pPr marL="0" indent="0">
              <a:buNone/>
            </a:pPr>
            <a:r>
              <a:rPr lang="en-US" sz="1800" dirty="0">
                <a:solidFill>
                  <a:srgbClr val="FFFFFF"/>
                </a:solidFill>
              </a:rPr>
              <a:t>After returning from war, having fought for their country and experienced equal treatment during their service, Aboriginal and Torres Strait Islander people found the same, and in some cases, worse discrimination, </a:t>
            </a:r>
            <a:r>
              <a:rPr lang="en-US" sz="1800" dirty="0" err="1">
                <a:solidFill>
                  <a:srgbClr val="FFFFFF"/>
                </a:solidFill>
              </a:rPr>
              <a:t>colonisation</a:t>
            </a:r>
            <a:r>
              <a:rPr lang="en-US" sz="1800" dirty="0">
                <a:solidFill>
                  <a:srgbClr val="FFFFFF"/>
                </a:solidFill>
              </a:rPr>
              <a:t> and injustice as when they’d left. Not only that, many Aboriginal and Torres Strait Islander service people were not respected as veterans and did not have their contributions </a:t>
            </a:r>
            <a:r>
              <a:rPr lang="en-US" sz="1800" dirty="0" err="1">
                <a:solidFill>
                  <a:srgbClr val="FFFFFF"/>
                </a:solidFill>
              </a:rPr>
              <a:t>recognised</a:t>
            </a:r>
            <a:r>
              <a:rPr lang="en-US" sz="1800" dirty="0">
                <a:solidFill>
                  <a:srgbClr val="FFFFFF"/>
                </a:solidFill>
              </a:rPr>
              <a:t>.</a:t>
            </a:r>
          </a:p>
          <a:p>
            <a:endParaRPr lang="en-US" sz="1400" dirty="0">
              <a:solidFill>
                <a:srgbClr val="FFFFFF"/>
              </a:solidFill>
            </a:endParaRPr>
          </a:p>
          <a:p>
            <a:pPr marL="0" indent="0" fontAlgn="base">
              <a:buNone/>
            </a:pPr>
            <a:r>
              <a:rPr lang="en-US" sz="1800" dirty="0">
                <a:solidFill>
                  <a:srgbClr val="FFFFFF"/>
                </a:solidFill>
              </a:rPr>
              <a:t>One example of this happened after the Boer War, when Aboriginal men who had participated are believed to have been denied entry back home due to the immigration restrictions of the White Australia Policy.</a:t>
            </a:r>
          </a:p>
          <a:p>
            <a:pPr fontAlgn="base"/>
            <a:endParaRPr lang="en-US" sz="1800" dirty="0">
              <a:solidFill>
                <a:srgbClr val="FFFFFF"/>
              </a:solidFill>
            </a:endParaRPr>
          </a:p>
          <a:p>
            <a:pPr marL="0" indent="0" fontAlgn="base">
              <a:buNone/>
            </a:pPr>
            <a:r>
              <a:rPr lang="en-US" sz="1800" dirty="0">
                <a:solidFill>
                  <a:srgbClr val="FFFFFF"/>
                </a:solidFill>
              </a:rPr>
              <a:t>After the World Wars, Aboriginal veterans received little public recognition or support. They were denied access to schemes that provided returning soldiers with land and job opportunities. For example, the Soldier Settlement Scheme aimed to give land and work to returning soldiers. This involved splitting up large rural estates into smaller farming blocks and leasing them to returned service-people. However Aboriginal soldiers were denied access to this scheme. In some cases Aboriginal land was divided under this scheme and then was granted to non-Aboriginal soldiers. Communities are still fighting to have this redressed.</a:t>
            </a:r>
          </a:p>
          <a:p>
            <a:endParaRPr lang="en-US" sz="1400" dirty="0">
              <a:solidFill>
                <a:srgbClr val="FFFFFF"/>
              </a:solidFill>
            </a:endParaRPr>
          </a:p>
        </p:txBody>
      </p:sp>
      <p:pic>
        <p:nvPicPr>
          <p:cNvPr id="4" name="Picture 3">
            <a:extLst>
              <a:ext uri="{FF2B5EF4-FFF2-40B4-BE49-F238E27FC236}">
                <a16:creationId xmlns:a16="http://schemas.microsoft.com/office/drawing/2014/main" id="{4BC3A056-C95D-49AD-9B76-4D4DE219F3C3}"/>
              </a:ext>
            </a:extLst>
          </p:cNvPr>
          <p:cNvPicPr>
            <a:picLocks noChangeAspect="1"/>
          </p:cNvPicPr>
          <p:nvPr/>
        </p:nvPicPr>
        <p:blipFill>
          <a:blip r:embed="rId2"/>
          <a:stretch>
            <a:fillRect/>
          </a:stretch>
        </p:blipFill>
        <p:spPr>
          <a:xfrm>
            <a:off x="1892338" y="6371150"/>
            <a:ext cx="5590517" cy="249958"/>
          </a:xfrm>
          <a:prstGeom prst="rect">
            <a:avLst/>
          </a:prstGeom>
        </p:spPr>
      </p:pic>
    </p:spTree>
    <p:extLst>
      <p:ext uri="{BB962C8B-B14F-4D97-AF65-F5344CB8AC3E}">
        <p14:creationId xmlns:p14="http://schemas.microsoft.com/office/powerpoint/2010/main" val="178160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Content Placeholder 3">
            <a:hlinkClick r:id="rId3"/>
            <a:extLst>
              <a:ext uri="{FF2B5EF4-FFF2-40B4-BE49-F238E27FC236}">
                <a16:creationId xmlns:a16="http://schemas.microsoft.com/office/drawing/2014/main" id="{2C66551F-5100-442B-80BF-B9498438CF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
          <a:stretch/>
        </p:blipFill>
        <p:spPr>
          <a:xfrm>
            <a:off x="1" y="-5"/>
            <a:ext cx="12191695" cy="502024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BD06CF84-8D72-45B8-AFAE-3A4F151BA656}"/>
              </a:ext>
            </a:extLst>
          </p:cNvPr>
          <p:cNvSpPr>
            <a:spLocks noGrp="1"/>
          </p:cNvSpPr>
          <p:nvPr>
            <p:ph type="title"/>
          </p:nvPr>
        </p:nvSpPr>
        <p:spPr>
          <a:xfrm>
            <a:off x="636916" y="4854346"/>
            <a:ext cx="10407602" cy="868026"/>
          </a:xfrm>
        </p:spPr>
        <p:txBody>
          <a:bodyPr vert="horz" lIns="91440" tIns="45720" rIns="91440" bIns="45720" rtlCol="0" anchor="b">
            <a:normAutofit/>
          </a:bodyPr>
          <a:lstStyle/>
          <a:p>
            <a:pPr>
              <a:lnSpc>
                <a:spcPct val="90000"/>
              </a:lnSpc>
            </a:pPr>
            <a:r>
              <a:rPr lang="en-US" sz="2600" dirty="0">
                <a:solidFill>
                  <a:srgbClr val="EBEBEB"/>
                </a:solidFill>
              </a:rPr>
              <a:t>Click on the above image to watch a clip detailing the plight of Indigenous Service Men and Women to enlist. </a:t>
            </a:r>
          </a:p>
        </p:txBody>
      </p:sp>
      <p:pic>
        <p:nvPicPr>
          <p:cNvPr id="5" name="Picture 4">
            <a:hlinkClick r:id="rId3"/>
            <a:extLst>
              <a:ext uri="{FF2B5EF4-FFF2-40B4-BE49-F238E27FC236}">
                <a16:creationId xmlns:a16="http://schemas.microsoft.com/office/drawing/2014/main" id="{6FD95092-444F-4A03-AD13-9B04818D4C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8468" y="3679830"/>
            <a:ext cx="721157" cy="472380"/>
          </a:xfrm>
          <a:prstGeom prst="rect">
            <a:avLst/>
          </a:prstGeom>
        </p:spPr>
      </p:pic>
    </p:spTree>
    <p:extLst>
      <p:ext uri="{BB962C8B-B14F-4D97-AF65-F5344CB8AC3E}">
        <p14:creationId xmlns:p14="http://schemas.microsoft.com/office/powerpoint/2010/main" val="1365954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16</TotalTime>
  <Words>1468</Words>
  <Application>Microsoft Macintosh PowerPoint</Application>
  <PresentationFormat>Widescreen</PresentationFormat>
  <Paragraphs>88</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Century Gothic</vt:lpstr>
      <vt:lpstr>georgia</vt:lpstr>
      <vt:lpstr>Gotham</vt:lpstr>
      <vt:lpstr>Quattrocento Sans</vt:lpstr>
      <vt:lpstr>Wingdings 3</vt:lpstr>
      <vt:lpstr>Ion</vt:lpstr>
      <vt:lpstr>PowerPoint Presentation</vt:lpstr>
      <vt:lpstr>PowerPoint Presentation</vt:lpstr>
      <vt:lpstr>Our Anzac History</vt:lpstr>
      <vt:lpstr>Our Brave Australians</vt:lpstr>
      <vt:lpstr> Background of our Aboriginal and Torres Strait Islander Servicemen and Women Australian Service throughout History </vt:lpstr>
      <vt:lpstr>Historical Reasons for Indigenous Persons going to War</vt:lpstr>
      <vt:lpstr>PowerPoint Presentation</vt:lpstr>
      <vt:lpstr>Promises of Change not Kept </vt:lpstr>
      <vt:lpstr>Click on the above image to watch a clip detailing the plight of Indigenous Service Men and Women to enlist. </vt:lpstr>
      <vt:lpstr>PowerPoint Presentation</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Shaw</dc:creator>
  <cp:lastModifiedBy>Cassie Dennis</cp:lastModifiedBy>
  <cp:revision>3</cp:revision>
  <dcterms:created xsi:type="dcterms:W3CDTF">2020-04-15T23:21:22Z</dcterms:created>
  <dcterms:modified xsi:type="dcterms:W3CDTF">2020-04-27T10:24:19Z</dcterms:modified>
</cp:coreProperties>
</file>